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86" r:id="rId2"/>
    <p:sldId id="287" r:id="rId3"/>
    <p:sldId id="268" r:id="rId4"/>
    <p:sldId id="259" r:id="rId5"/>
    <p:sldId id="264" r:id="rId6"/>
    <p:sldId id="284" r:id="rId7"/>
    <p:sldId id="260" r:id="rId8"/>
    <p:sldId id="266" r:id="rId9"/>
    <p:sldId id="280" r:id="rId10"/>
    <p:sldId id="282" r:id="rId11"/>
    <p:sldId id="267" r:id="rId12"/>
    <p:sldId id="271" r:id="rId13"/>
    <p:sldId id="257" r:id="rId14"/>
    <p:sldId id="265" r:id="rId15"/>
    <p:sldId id="274" r:id="rId16"/>
    <p:sldId id="272" r:id="rId17"/>
    <p:sldId id="273" r:id="rId18"/>
    <p:sldId id="279" r:id="rId19"/>
    <p:sldId id="275" r:id="rId20"/>
    <p:sldId id="276" r:id="rId21"/>
    <p:sldId id="289" r:id="rId22"/>
    <p:sldId id="278" r:id="rId23"/>
    <p:sldId id="288" r:id="rId24"/>
  </p:sldIdLst>
  <p:sldSz cx="12192000" cy="6858000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Avenir Next" panose="020B0503020202020204" pitchFamily="34" charset="0"/>
      <p:regular r:id="rId27"/>
      <p:bold r:id="rId28"/>
      <p:italic r:id="rId29"/>
    </p:embeddedFont>
    <p:embeddedFont>
      <p:font typeface="Avenir Next Demi Bold" panose="020B0503020202020204" pitchFamily="34" charset="0"/>
      <p:regular r:id="rId30"/>
      <p:bold r:id="rId31"/>
      <p:italic r:id="rId32"/>
    </p:embeddedFont>
    <p:embeddedFont>
      <p:font typeface="Avenir Next Medium" panose="020B0503020202020204" pitchFamily="34" charset="0"/>
      <p:regular r:id="rId33"/>
      <p:italic r:id="rId34"/>
    </p:embeddedFont>
    <p:embeddedFont>
      <p:font typeface="Rozha One" panose="02000000000000000000" pitchFamily="2" charset="0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 민영" initials="서민" lastIdx="4" clrIdx="0">
    <p:extLst>
      <p:ext uri="{19B8F6BF-5375-455C-9EA6-DF929625EA0E}">
        <p15:presenceInfo xmlns:p15="http://schemas.microsoft.com/office/powerpoint/2012/main" userId="333d0f1eef2ec3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8281"/>
    <a:srgbClr val="856F6F"/>
    <a:srgbClr val="8BBACC"/>
    <a:srgbClr val="FDEAC2"/>
    <a:srgbClr val="F6503D"/>
    <a:srgbClr val="F8AA97"/>
    <a:srgbClr val="D09E88"/>
    <a:srgbClr val="DE7E73"/>
    <a:srgbClr val="F1BBBA"/>
    <a:srgbClr val="FA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33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8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CE273-040E-C343-99D8-C858B7958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6744F7-361C-684D-B974-860B16F20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D8C20-89E0-6940-9B5D-D91D7ACF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FB984-637F-D745-84D9-2445DAC9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614A3-F0C3-7E4A-9ED1-6C5C8F49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9957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2F083-8C2C-E844-8DF1-C156191E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D33D2E-67A4-C14F-9D82-970230BC6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3F6B2-0D03-A740-BA16-AD0CF9B8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16384-9894-3E4F-9D7E-52FBF655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549B78-AC34-6245-836D-84E9B4B07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306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74A45C-C859-4E43-A799-AB6D1CE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727966-863A-384C-A0D7-B42413EC8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BFB4A-995B-384E-A272-F6043FB3A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CD4A3-ADB8-4741-B325-399387D3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67E97-3338-0445-ADE7-0AD011C0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808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2C5DC-4FD0-7744-8CF4-C1DBEF0F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60F99-124D-8544-84AB-F843E0FC7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B3C92-727C-5C48-B73B-F53BCADC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311B36-2C28-D04F-9388-1DE8032A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D0B2C-5979-B346-A458-03EFBCA1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593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43491-DCDD-9A40-9BC8-67B84ED4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6D5EF-C42C-8047-926D-560793FA4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30141-5999-9144-9950-4345B973B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AC3E9C-95E2-0645-A908-9EA8249DB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D65FD-0CB2-DF41-AB52-5604378B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0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0B27E-4031-5C43-9EE2-E11A3DE5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A78C4A-5834-3840-AD2D-539426207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9A94DF-8EBA-E44B-93B6-1EE3FD9B3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9FB10-E4D6-BD4D-AE37-318DF6DD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A5629A-174E-6A4D-86FC-A678DA3A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C944D1-E0A9-BE4A-A9FA-F1BF500B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405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1C84B-C563-7148-97BF-2CBBCF8A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5D0CE3-0077-3B4B-9851-970545F0E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78458-5285-8049-878B-6D67818B6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8352A9-9989-AD4B-A498-DE3CF2923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70E0AE-F61E-CB4B-ABE3-034BF7BD2D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6E1BB2-EDCC-3745-9934-751CD5C9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F41BAA-818B-A940-8C3C-71FAE555E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4F5C32-F383-834B-BCC1-0E4ADA3F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03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F020A-5B94-054E-A5BB-FFC0CB3F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DE926B-40B3-2147-87E1-B25C06A1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FBB8AE-8A77-8943-B75F-1B4B0091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4AEB00-2901-EB44-8B02-16DE7898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236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77AD4B-3170-204A-90EF-2942FD85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0903B6-2DB9-BE4D-A93D-67997380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9ABA9-3CC3-B04B-B34A-A33426E6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005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506F9-CA7B-1B4B-A25F-29772BE5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445C7-5DCA-E343-85AE-CEA712125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DA432F-D85E-3A41-A91D-7DB46FC9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177231-1AE8-D94C-ACAB-7FD071B0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AF8A5E-2104-1344-9C78-042C9BD8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D34929-0515-3C46-80A2-8C8B73FE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58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B0C6B8-EA26-6F49-B253-E52CAE1E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0930F8-CC7F-A240-A16B-EC060CB0B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0CCF5-BA3E-D24C-BD91-B4A05724E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5F8CAB-CBF3-8C4F-9AEB-0A98EF40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C0D44-3768-774D-923F-ECDB4726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5D8687-E8F2-9B4C-89EE-9489D811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480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F2F480-58DA-074F-8C4B-970DA84AF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8C42B0-369F-0441-811B-FF22B3781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F4EAE-3B6D-DF42-96B2-681512772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971EE-C119-D84D-833A-7891A3300529}" type="datetimeFigureOut">
              <a:rPr kumimoji="1" lang="ko-KR" altLang="en-US" smtClean="0"/>
              <a:t>2021. 9. 17.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92A12-B4FC-7649-A83D-899908C18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B8AF0-903C-9D4F-B92B-6C5FC9E28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A62FC-882C-774D-9FD4-BC4B917F73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45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tiff"/><Relationship Id="rId4" Type="http://schemas.openxmlformats.org/officeDocument/2006/relationships/image" Target="../media/image10.png"/><Relationship Id="rId9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묶음, 스크린샷, 가장이(가) 표시된 사진&#10;&#10;자동 생성된 설명">
            <a:extLst>
              <a:ext uri="{FF2B5EF4-FFF2-40B4-BE49-F238E27FC236}">
                <a16:creationId xmlns:a16="http://schemas.microsoft.com/office/drawing/2014/main" id="{3FD815C6-7023-A64C-9206-1E1284C2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4719" y="413808"/>
            <a:ext cx="11422561" cy="6030383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A91408BE-98BA-E841-8398-85A056DD1637}"/>
              </a:ext>
            </a:extLst>
          </p:cNvPr>
          <p:cNvSpPr txBox="1">
            <a:spLocks/>
          </p:cNvSpPr>
          <p:nvPr/>
        </p:nvSpPr>
        <p:spPr>
          <a:xfrm>
            <a:off x="3257148" y="2645821"/>
            <a:ext cx="5677705" cy="1344984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8800" dirty="0" err="1">
                <a:latin typeface="Rozha One" panose="02000000000000000000" pitchFamily="2" charset="0"/>
                <a:cs typeface="Rozha One" panose="02000000000000000000" pitchFamily="2" charset="0"/>
              </a:rPr>
              <a:t>LookBook</a:t>
            </a:r>
            <a:endParaRPr kumimoji="1" lang="ko-KR" altLang="en-US" sz="8800" dirty="0">
              <a:latin typeface="Rozha One" panose="02000000000000000000" pitchFamily="2" charset="0"/>
              <a:cs typeface="Rozha One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1F397D-0664-E148-9999-19820683D4C7}"/>
              </a:ext>
            </a:extLst>
          </p:cNvPr>
          <p:cNvSpPr txBox="1"/>
          <p:nvPr/>
        </p:nvSpPr>
        <p:spPr>
          <a:xfrm>
            <a:off x="6096000" y="3702753"/>
            <a:ext cx="263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latin typeface="Avenir Next Demi Bold" panose="020B0503020202020204" pitchFamily="34" charset="0"/>
              </a:rPr>
              <a:t>Track BigData1 A502</a:t>
            </a:r>
            <a:endParaRPr kumimoji="1" lang="ko-KR" altLang="en-US" b="1" dirty="0"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14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927406-763E-7E48-90A3-6AE46048B973}"/>
              </a:ext>
            </a:extLst>
          </p:cNvPr>
          <p:cNvGrpSpPr/>
          <p:nvPr/>
        </p:nvGrpSpPr>
        <p:grpSpPr>
          <a:xfrm>
            <a:off x="6632896" y="2372071"/>
            <a:ext cx="4558017" cy="1805023"/>
            <a:chOff x="6096001" y="2372071"/>
            <a:chExt cx="4558017" cy="180502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BA4BF0-D50E-8C44-89A6-483A3E7E5806}"/>
                </a:ext>
              </a:extLst>
            </p:cNvPr>
            <p:cNvSpPr/>
            <p:nvPr/>
          </p:nvSpPr>
          <p:spPr>
            <a:xfrm>
              <a:off x="6115051" y="2591146"/>
              <a:ext cx="2548812" cy="304800"/>
            </a:xfrm>
            <a:prstGeom prst="rect">
              <a:avLst/>
            </a:prstGeom>
            <a:solidFill>
              <a:srgbClr val="FAD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CBA8E80-4D88-C44D-8BB5-1CF2D5D50172}"/>
                </a:ext>
              </a:extLst>
            </p:cNvPr>
            <p:cNvSpPr/>
            <p:nvPr/>
          </p:nvSpPr>
          <p:spPr>
            <a:xfrm>
              <a:off x="6096001" y="2372071"/>
              <a:ext cx="2548812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Service. Rent &amp; Buying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393001-6179-3A4A-8B97-19F46B2E7946}"/>
                </a:ext>
              </a:extLst>
            </p:cNvPr>
            <p:cNvSpPr/>
            <p:nvPr/>
          </p:nvSpPr>
          <p:spPr>
            <a:xfrm>
              <a:off x="6115051" y="3247444"/>
              <a:ext cx="1723555" cy="425870"/>
            </a:xfrm>
            <a:prstGeom prst="rect">
              <a:avLst/>
            </a:prstGeom>
            <a:solidFill>
              <a:srgbClr val="9B828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E598263-4618-BA45-8872-59B53E448B94}"/>
                </a:ext>
              </a:extLst>
            </p:cNvPr>
            <p:cNvSpPr/>
            <p:nvPr/>
          </p:nvSpPr>
          <p:spPr>
            <a:xfrm>
              <a:off x="6178210" y="3291102"/>
              <a:ext cx="15972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Rent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DB96A9F-9571-724E-9A25-E97A60B32581}"/>
                </a:ext>
              </a:extLst>
            </p:cNvPr>
            <p:cNvSpPr/>
            <p:nvPr/>
          </p:nvSpPr>
          <p:spPr>
            <a:xfrm>
              <a:off x="7838600" y="3291102"/>
              <a:ext cx="2756695" cy="3077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해당 도서를 소장한 도서관 위치 확인</a:t>
              </a:r>
              <a:endPara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B95012B-7D08-EC42-AA19-1715FF191AA0}"/>
                </a:ext>
              </a:extLst>
            </p:cNvPr>
            <p:cNvSpPr/>
            <p:nvPr/>
          </p:nvSpPr>
          <p:spPr>
            <a:xfrm>
              <a:off x="6115051" y="3751223"/>
              <a:ext cx="1723555" cy="425871"/>
            </a:xfrm>
            <a:prstGeom prst="rect">
              <a:avLst/>
            </a:prstGeom>
            <a:solidFill>
              <a:srgbClr val="DE7E7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89C605-9F68-6641-B266-77D1E459586E}"/>
                </a:ext>
              </a:extLst>
            </p:cNvPr>
            <p:cNvSpPr/>
            <p:nvPr/>
          </p:nvSpPr>
          <p:spPr>
            <a:xfrm>
              <a:off x="6139709" y="3794881"/>
              <a:ext cx="16469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Buying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595E21A-7078-6D4A-AB91-6926D808BF30}"/>
                </a:ext>
              </a:extLst>
            </p:cNvPr>
            <p:cNvSpPr/>
            <p:nvPr/>
          </p:nvSpPr>
          <p:spPr>
            <a:xfrm>
              <a:off x="7838600" y="3817268"/>
              <a:ext cx="2815418" cy="3077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결제 기능</a:t>
              </a:r>
              <a:r>
                <a: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 구매 가능 사이트로 연결</a:t>
              </a:r>
              <a:endPara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E4BD08C-CAD4-9248-8505-F39ACD9F1421}"/>
              </a:ext>
            </a:extLst>
          </p:cNvPr>
          <p:cNvGrpSpPr/>
          <p:nvPr/>
        </p:nvGrpSpPr>
        <p:grpSpPr>
          <a:xfrm>
            <a:off x="1161874" y="2389300"/>
            <a:ext cx="4651696" cy="1787794"/>
            <a:chOff x="624979" y="2389300"/>
            <a:chExt cx="4651696" cy="178779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60B1485-C3AD-384E-BB3F-CEA0969B76D8}"/>
                </a:ext>
              </a:extLst>
            </p:cNvPr>
            <p:cNvSpPr/>
            <p:nvPr/>
          </p:nvSpPr>
          <p:spPr>
            <a:xfrm>
              <a:off x="644030" y="2608375"/>
              <a:ext cx="1723555" cy="304800"/>
            </a:xfrm>
            <a:prstGeom prst="rect">
              <a:avLst/>
            </a:prstGeom>
            <a:solidFill>
              <a:srgbClr val="FAD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7BABA31-63AC-2149-9FDD-BEB2F2EC6F4E}"/>
                </a:ext>
              </a:extLst>
            </p:cNvPr>
            <p:cNvSpPr/>
            <p:nvPr/>
          </p:nvSpPr>
          <p:spPr>
            <a:xfrm>
              <a:off x="624979" y="2389300"/>
              <a:ext cx="2471443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Service. Search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CB2D57A-9826-AB42-AF63-DBAFD30095F4}"/>
                </a:ext>
              </a:extLst>
            </p:cNvPr>
            <p:cNvSpPr/>
            <p:nvPr/>
          </p:nvSpPr>
          <p:spPr>
            <a:xfrm>
              <a:off x="644030" y="3247444"/>
              <a:ext cx="1723555" cy="425870"/>
            </a:xfrm>
            <a:prstGeom prst="rect">
              <a:avLst/>
            </a:prstGeom>
            <a:solidFill>
              <a:srgbClr val="9B828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39AE9AF-4D0D-8249-83C8-BB6B7F6C6D58}"/>
                </a:ext>
              </a:extLst>
            </p:cNvPr>
            <p:cNvSpPr/>
            <p:nvPr/>
          </p:nvSpPr>
          <p:spPr>
            <a:xfrm>
              <a:off x="707189" y="3291102"/>
              <a:ext cx="15972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Category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CEEF033-53AF-A84E-BBBD-851677D298AD}"/>
                </a:ext>
              </a:extLst>
            </p:cNvPr>
            <p:cNvSpPr/>
            <p:nvPr/>
          </p:nvSpPr>
          <p:spPr>
            <a:xfrm>
              <a:off x="2367579" y="3291102"/>
              <a:ext cx="2388979" cy="3077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더욱 구체적인 분류로 도서 조회</a:t>
              </a:r>
              <a:endPara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C8CB7AF-1B14-D644-941B-12D7DFC84046}"/>
                </a:ext>
              </a:extLst>
            </p:cNvPr>
            <p:cNvSpPr/>
            <p:nvPr/>
          </p:nvSpPr>
          <p:spPr>
            <a:xfrm>
              <a:off x="644030" y="3751223"/>
              <a:ext cx="1723555" cy="425871"/>
            </a:xfrm>
            <a:prstGeom prst="rect">
              <a:avLst/>
            </a:prstGeom>
            <a:solidFill>
              <a:srgbClr val="DE7E7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19AA1B-66CC-CF43-9BEB-A9F1A6E64A14}"/>
                </a:ext>
              </a:extLst>
            </p:cNvPr>
            <p:cNvSpPr/>
            <p:nvPr/>
          </p:nvSpPr>
          <p:spPr>
            <a:xfrm>
              <a:off x="668688" y="3794881"/>
              <a:ext cx="16469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Text Search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FA4AF8C-790F-5A41-8980-340464E70663}"/>
                </a:ext>
              </a:extLst>
            </p:cNvPr>
            <p:cNvSpPr/>
            <p:nvPr/>
          </p:nvSpPr>
          <p:spPr>
            <a:xfrm>
              <a:off x="2367579" y="3817268"/>
              <a:ext cx="2909096" cy="3077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전체검색</a:t>
              </a:r>
              <a:r>
                <a: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 </a:t>
              </a:r>
              <a:r>
                <a:rPr lang="ko-KR" altLang="en-US" sz="1400" dirty="0" err="1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작가명</a:t>
              </a:r>
              <a:r>
                <a: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 도서명으로 도서 조회</a:t>
              </a:r>
              <a:endPara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endParaRPr>
            </a:p>
          </p:txBody>
        </p:sp>
      </p:grp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00BDD67A-98F4-6446-BDD7-EF9A35D6BCBB}"/>
              </a:ext>
            </a:extLst>
          </p:cNvPr>
          <p:cNvCxnSpPr>
            <a:cxnSpLocks/>
          </p:cNvCxnSpPr>
          <p:nvPr/>
        </p:nvCxnSpPr>
        <p:spPr>
          <a:xfrm>
            <a:off x="6171501" y="2576164"/>
            <a:ext cx="0" cy="160093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1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82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8A200BD-2C71-BC4F-BE71-8B2AD1FE1458}"/>
              </a:ext>
            </a:extLst>
          </p:cNvPr>
          <p:cNvGrpSpPr/>
          <p:nvPr/>
        </p:nvGrpSpPr>
        <p:grpSpPr>
          <a:xfrm>
            <a:off x="3078798" y="2767280"/>
            <a:ext cx="6034404" cy="1323439"/>
            <a:chOff x="2073900" y="2870538"/>
            <a:chExt cx="6034404" cy="132343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0022AE6-202E-A64A-97CD-5F3127DFD544}"/>
                </a:ext>
              </a:extLst>
            </p:cNvPr>
            <p:cNvSpPr/>
            <p:nvPr/>
          </p:nvSpPr>
          <p:spPr>
            <a:xfrm>
              <a:off x="2073900" y="2870538"/>
              <a:ext cx="342914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>
                  <a:solidFill>
                    <a:srgbClr val="000000"/>
                  </a:solidFill>
                  <a:latin typeface="Avenir Next Demi Bold" panose="020B0503020202020204" pitchFamily="34" charset="0"/>
                  <a:ea typeface="Apple SD Gothic Neo" panose="02000300000000000000" pitchFamily="2" charset="-127"/>
                </a:rPr>
                <a:t>Development</a:t>
              </a:r>
            </a:p>
            <a:p>
              <a:r>
                <a:rPr lang="en-US" altLang="ko-KR" sz="4000" b="1" dirty="0">
                  <a:solidFill>
                    <a:srgbClr val="000000"/>
                  </a:solidFill>
                  <a:latin typeface="Avenir Next Demi Bold" panose="020B0503020202020204" pitchFamily="34" charset="0"/>
                  <a:ea typeface="Apple SD Gothic Neo" panose="02000300000000000000" pitchFamily="2" charset="-127"/>
                </a:rPr>
                <a:t>Environment</a:t>
              </a:r>
              <a:endParaRPr lang="ko-KR" altLang="en-US" sz="4000" b="1" dirty="0">
                <a:latin typeface="Avenir Next Demi Bold" panose="020B0503020202020204" pitchFamily="34" charset="0"/>
                <a:ea typeface="Apple SD Gothic Neo" panose="02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1F1733-C05F-284D-B228-5255E4CCB1E3}"/>
                </a:ext>
              </a:extLst>
            </p:cNvPr>
            <p:cNvSpPr/>
            <p:nvPr/>
          </p:nvSpPr>
          <p:spPr>
            <a:xfrm>
              <a:off x="6527487" y="2956559"/>
              <a:ext cx="1580817" cy="1131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Stack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PJT Structure</a:t>
              </a:r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291CCEA1-B8E9-4146-8335-C99E678B3B32}"/>
                </a:ext>
              </a:extLst>
            </p:cNvPr>
            <p:cNvCxnSpPr/>
            <p:nvPr/>
          </p:nvCxnSpPr>
          <p:spPr>
            <a:xfrm>
              <a:off x="6299200" y="2928086"/>
              <a:ext cx="0" cy="12137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61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A02D85-BFA6-AD46-A9F2-72BF97C78D25}"/>
              </a:ext>
            </a:extLst>
          </p:cNvPr>
          <p:cNvSpPr/>
          <p:nvPr/>
        </p:nvSpPr>
        <p:spPr>
          <a:xfrm>
            <a:off x="156584" y="219075"/>
            <a:ext cx="1710316" cy="304800"/>
          </a:xfrm>
          <a:prstGeom prst="rect">
            <a:avLst/>
          </a:prstGeom>
          <a:solidFill>
            <a:srgbClr val="9B8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90EA6E-2A48-244F-8D90-FBBA92ABEEC9}"/>
              </a:ext>
            </a:extLst>
          </p:cNvPr>
          <p:cNvSpPr/>
          <p:nvPr/>
        </p:nvSpPr>
        <p:spPr>
          <a:xfrm>
            <a:off x="137533" y="0"/>
            <a:ext cx="172936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Dev Env. Stack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E47D70-825C-4542-B6B6-0D5EFEAC6A94}"/>
              </a:ext>
            </a:extLst>
          </p:cNvPr>
          <p:cNvGrpSpPr/>
          <p:nvPr/>
        </p:nvGrpSpPr>
        <p:grpSpPr>
          <a:xfrm>
            <a:off x="1052660" y="1634791"/>
            <a:ext cx="10086679" cy="3884864"/>
            <a:chOff x="1118228" y="1882441"/>
            <a:chExt cx="10086679" cy="388486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05F5807-007A-3443-9198-FA2EF9222FE8}"/>
                </a:ext>
              </a:extLst>
            </p:cNvPr>
            <p:cNvSpPr/>
            <p:nvPr/>
          </p:nvSpPr>
          <p:spPr>
            <a:xfrm>
              <a:off x="5728359" y="1896522"/>
              <a:ext cx="5345411" cy="1690605"/>
            </a:xfrm>
            <a:prstGeom prst="rect">
              <a:avLst/>
            </a:prstGeom>
            <a:solidFill>
              <a:schemeClr val="accent6">
                <a:lumMod val="7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173AF27-D95B-2D41-BD06-C24DE7A7B831}"/>
                </a:ext>
              </a:extLst>
            </p:cNvPr>
            <p:cNvSpPr/>
            <p:nvPr/>
          </p:nvSpPr>
          <p:spPr>
            <a:xfrm>
              <a:off x="1213697" y="1896522"/>
              <a:ext cx="3943350" cy="1690605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8A54D6D-D77F-FA4F-B7F6-6E2FDCF742A7}"/>
                </a:ext>
              </a:extLst>
            </p:cNvPr>
            <p:cNvSpPr/>
            <p:nvPr/>
          </p:nvSpPr>
          <p:spPr>
            <a:xfrm>
              <a:off x="5728360" y="4069899"/>
              <a:ext cx="5345412" cy="1690605"/>
            </a:xfrm>
            <a:prstGeom prst="rect">
              <a:avLst/>
            </a:prstGeom>
            <a:solidFill>
              <a:schemeClr val="bg2">
                <a:lumMod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E3BD71-6DB9-CD41-88B3-F3B040DC154A}"/>
                </a:ext>
              </a:extLst>
            </p:cNvPr>
            <p:cNvSpPr/>
            <p:nvPr/>
          </p:nvSpPr>
          <p:spPr>
            <a:xfrm>
              <a:off x="1213697" y="4076700"/>
              <a:ext cx="3943350" cy="1690605"/>
            </a:xfrm>
            <a:prstGeom prst="rect">
              <a:avLst/>
            </a:prstGeom>
            <a:solidFill>
              <a:srgbClr val="E58E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54334C-B8B6-844F-9AB5-F93F10E53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6904" y="2235543"/>
              <a:ext cx="2006585" cy="1053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DD2E1BF-5D36-3E44-A4B8-BD85CCBD7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356" y="2259741"/>
              <a:ext cx="1055795" cy="1055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9010C99-8704-6145-846B-1172A1F1E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9581" y="2104640"/>
              <a:ext cx="1498463" cy="14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6EF1A13F-9932-C540-B38F-FDC682AD9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5846" y="4328328"/>
              <a:ext cx="1310551" cy="1310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9C25709C-5AD1-8A47-8FBC-3AE93767E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100" y="4475692"/>
              <a:ext cx="1784451" cy="92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8196E9D-EA9C-C242-92FF-2F050927F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323" y="4740786"/>
              <a:ext cx="1230734" cy="736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4584D0D-78E3-BC41-9AC1-8A7E87A8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0255" y="4627140"/>
              <a:ext cx="1090573" cy="93312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AE539C1-C5E5-4E4A-BFF4-594F45007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18824" y="2493159"/>
              <a:ext cx="1512918" cy="527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C66036E-DDBB-9742-B5D4-95B01E551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21447" y="4617615"/>
              <a:ext cx="2783460" cy="959814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2F1CC5-51FD-9D4B-891A-79DCA9FF6172}"/>
                </a:ext>
              </a:extLst>
            </p:cNvPr>
            <p:cNvSpPr/>
            <p:nvPr/>
          </p:nvSpPr>
          <p:spPr>
            <a:xfrm>
              <a:off x="1118228" y="1883513"/>
              <a:ext cx="12737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 Frontend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9EBA4B2-DDB0-AC4D-9F88-4FE9BF517858}"/>
                </a:ext>
              </a:extLst>
            </p:cNvPr>
            <p:cNvSpPr/>
            <p:nvPr/>
          </p:nvSpPr>
          <p:spPr>
            <a:xfrm>
              <a:off x="5640297" y="1882441"/>
              <a:ext cx="12737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 Backend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573F394-865B-E148-9D4B-A206D38E84D7}"/>
                </a:ext>
              </a:extLst>
            </p:cNvPr>
            <p:cNvSpPr/>
            <p:nvPr/>
          </p:nvSpPr>
          <p:spPr>
            <a:xfrm>
              <a:off x="1118228" y="4069899"/>
              <a:ext cx="13023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E58E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 Database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51D8FB8-D2B1-DC40-B9AD-AEC7B3D4181D}"/>
                </a:ext>
              </a:extLst>
            </p:cNvPr>
            <p:cNvSpPr/>
            <p:nvPr/>
          </p:nvSpPr>
          <p:spPr>
            <a:xfrm>
              <a:off x="5640297" y="4059407"/>
              <a:ext cx="17888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 Server &amp; Build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13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65A2913B-09BA-A544-BCDE-6C847DC377B8}"/>
              </a:ext>
            </a:extLst>
          </p:cNvPr>
          <p:cNvSpPr/>
          <p:nvPr/>
        </p:nvSpPr>
        <p:spPr>
          <a:xfrm>
            <a:off x="156584" y="219075"/>
            <a:ext cx="2484330" cy="304800"/>
          </a:xfrm>
          <a:prstGeom prst="rect">
            <a:avLst/>
          </a:prstGeom>
          <a:solidFill>
            <a:srgbClr val="9B8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4FF5DF-F688-644A-88F3-B9F1E0FA7471}"/>
              </a:ext>
            </a:extLst>
          </p:cNvPr>
          <p:cNvSpPr/>
          <p:nvPr/>
        </p:nvSpPr>
        <p:spPr>
          <a:xfrm>
            <a:off x="137533" y="0"/>
            <a:ext cx="261519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Dev Env. PJT Structure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E6F3A4-6CDD-CC46-991B-BBA5E7106BF4}"/>
              </a:ext>
            </a:extLst>
          </p:cNvPr>
          <p:cNvSpPr/>
          <p:nvPr/>
        </p:nvSpPr>
        <p:spPr>
          <a:xfrm>
            <a:off x="2400301" y="1839788"/>
            <a:ext cx="9016540" cy="4180012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Avenir Next Medium" panose="020B0503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3DB704A-E79C-2645-A2FB-399F4AD96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317" y="1431843"/>
            <a:ext cx="700905" cy="832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FF4937-ECB7-5F42-9746-21505287AF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8" y="2799941"/>
            <a:ext cx="890968" cy="8909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B08AF3D-36C4-8941-9FE8-A6B81A899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913" y="3143532"/>
            <a:ext cx="1393139" cy="2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85BDAC5-305E-9E49-A781-C226AF9C0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43" y="2774149"/>
            <a:ext cx="1044707" cy="10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418927-73D2-C24B-A34F-DF21AEA22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80" y="2905413"/>
            <a:ext cx="858784" cy="782178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EE96FD95-9270-5048-B888-67B31EA2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27" y="3742656"/>
            <a:ext cx="1122003" cy="5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7105F5-4111-F245-B163-AF4B0487E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784" y="4871730"/>
            <a:ext cx="1228974" cy="4280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A566C0-6DE2-594C-A25D-48128AF15946}"/>
              </a:ext>
            </a:extLst>
          </p:cNvPr>
          <p:cNvSpPr txBox="1"/>
          <p:nvPr/>
        </p:nvSpPr>
        <p:spPr>
          <a:xfrm>
            <a:off x="775158" y="3059632"/>
            <a:ext cx="104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venir Next Demi Bold" panose="020B0503020202020204" pitchFamily="34" charset="0"/>
                <a:ea typeface="나눔스퀘어라운드 ExtraBold" panose="020B0600000101010101" pitchFamily="50" charset="-127"/>
                <a:cs typeface="Times New Roman" panose="02020603050405020304" pitchFamily="18" charset="0"/>
              </a:rPr>
              <a:t>Client</a:t>
            </a:r>
            <a:endParaRPr lang="ko-KR" altLang="en-US" sz="2400" b="1" dirty="0">
              <a:latin typeface="Avenir Next Demi Bold" panose="020B0503020202020204" pitchFamily="34" charset="0"/>
              <a:ea typeface="나눔스퀘어라운드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60A9B7-A292-164E-97BD-C5EDFEF076D5}"/>
              </a:ext>
            </a:extLst>
          </p:cNvPr>
          <p:cNvSpPr txBox="1"/>
          <p:nvPr/>
        </p:nvSpPr>
        <p:spPr>
          <a:xfrm>
            <a:off x="5936659" y="1627376"/>
            <a:ext cx="1882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venir Next Demi Bold" panose="020B0503020202020204" pitchFamily="34" charset="0"/>
                <a:ea typeface="나눔스퀘어라운드 ExtraBold" panose="020B0600000101010101" pitchFamily="50" charset="-127"/>
                <a:cs typeface="Times New Roman" panose="02020603050405020304" pitchFamily="18" charset="0"/>
              </a:rPr>
              <a:t>AWS Server</a:t>
            </a:r>
            <a:endParaRPr lang="ko-KR" altLang="en-US" sz="2400" b="1" dirty="0">
              <a:latin typeface="Avenir Next Demi Bold" panose="020B0503020202020204" pitchFamily="34" charset="0"/>
              <a:ea typeface="나눔스퀘어라운드 Extra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2BF5A1D-69EE-F04C-9B1F-6FD8E806E60F}"/>
              </a:ext>
            </a:extLst>
          </p:cNvPr>
          <p:cNvGrpSpPr/>
          <p:nvPr/>
        </p:nvGrpSpPr>
        <p:grpSpPr>
          <a:xfrm>
            <a:off x="2123433" y="3239352"/>
            <a:ext cx="534555" cy="111412"/>
            <a:chOff x="2085597" y="3179773"/>
            <a:chExt cx="588010" cy="111412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CC45700-8C46-A24F-B320-E66FD57669A0}"/>
                </a:ext>
              </a:extLst>
            </p:cNvPr>
            <p:cNvCxnSpPr>
              <a:cxnSpLocks/>
            </p:cNvCxnSpPr>
            <p:nvPr/>
          </p:nvCxnSpPr>
          <p:spPr>
            <a:xfrm>
              <a:off x="2104377" y="3179773"/>
              <a:ext cx="569230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bevel/>
              <a:headEnd type="none" w="sm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F38E1B7-8212-AA49-9BB9-7F2E0488E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5597" y="3291185"/>
              <a:ext cx="569229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bevel/>
              <a:headEnd type="none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4271813-D18C-664B-A317-ED648096BD1B}"/>
              </a:ext>
            </a:extLst>
          </p:cNvPr>
          <p:cNvGrpSpPr/>
          <p:nvPr/>
        </p:nvGrpSpPr>
        <p:grpSpPr>
          <a:xfrm>
            <a:off x="4765904" y="3239352"/>
            <a:ext cx="534555" cy="111412"/>
            <a:chOff x="2085597" y="3179773"/>
            <a:chExt cx="588010" cy="111412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A97D0C0-EC14-EF41-8784-B2C94E7271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4377" y="3179773"/>
              <a:ext cx="569230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bevel/>
              <a:headEnd type="none" w="sm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5D942DF-6507-2E46-A8B4-3693E8FB5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5597" y="3291185"/>
              <a:ext cx="569229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bevel/>
              <a:headEnd type="none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31C3F0D-66A5-D14C-9790-90E8DC0FBFDD}"/>
              </a:ext>
            </a:extLst>
          </p:cNvPr>
          <p:cNvGrpSpPr/>
          <p:nvPr/>
        </p:nvGrpSpPr>
        <p:grpSpPr>
          <a:xfrm>
            <a:off x="7201734" y="3240796"/>
            <a:ext cx="534555" cy="111412"/>
            <a:chOff x="2085597" y="3179773"/>
            <a:chExt cx="588010" cy="111412"/>
          </a:xfrm>
        </p:grpSpPr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CB424EB7-AD16-504E-8870-91E4F2800ABE}"/>
                </a:ext>
              </a:extLst>
            </p:cNvPr>
            <p:cNvCxnSpPr>
              <a:cxnSpLocks/>
            </p:cNvCxnSpPr>
            <p:nvPr/>
          </p:nvCxnSpPr>
          <p:spPr>
            <a:xfrm>
              <a:off x="2104377" y="3179773"/>
              <a:ext cx="569230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bevel/>
              <a:headEnd type="none" w="sm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DC94B22-E12C-1B40-84EF-323B404F5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5597" y="3291185"/>
              <a:ext cx="569229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bevel/>
              <a:headEnd type="none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A77D0CE-18C6-8B4A-A8D2-E856F36BB3D3}"/>
              </a:ext>
            </a:extLst>
          </p:cNvPr>
          <p:cNvGrpSpPr/>
          <p:nvPr/>
        </p:nvGrpSpPr>
        <p:grpSpPr>
          <a:xfrm rot="5400000" flipH="1">
            <a:off x="8450994" y="4272778"/>
            <a:ext cx="534555" cy="111412"/>
            <a:chOff x="2085597" y="3179773"/>
            <a:chExt cx="588010" cy="111412"/>
          </a:xfrm>
        </p:grpSpPr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49E7EAF-9CBD-1742-B835-1B10ACD74CFF}"/>
                </a:ext>
              </a:extLst>
            </p:cNvPr>
            <p:cNvCxnSpPr>
              <a:cxnSpLocks/>
            </p:cNvCxnSpPr>
            <p:nvPr/>
          </p:nvCxnSpPr>
          <p:spPr>
            <a:xfrm>
              <a:off x="2104377" y="3179773"/>
              <a:ext cx="569230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bevel/>
              <a:headEnd type="none" w="sm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BB45E414-2AC6-9A42-B4BA-4E6C1C1D1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5597" y="3291185"/>
              <a:ext cx="569229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bevel/>
              <a:headEnd type="none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4D9FD69-67E8-7446-A7C1-1AF4E037A9DD}"/>
              </a:ext>
            </a:extLst>
          </p:cNvPr>
          <p:cNvGrpSpPr/>
          <p:nvPr/>
        </p:nvGrpSpPr>
        <p:grpSpPr>
          <a:xfrm rot="1800000" flipH="1">
            <a:off x="9469583" y="3547067"/>
            <a:ext cx="534555" cy="111412"/>
            <a:chOff x="2085597" y="3179773"/>
            <a:chExt cx="588010" cy="111412"/>
          </a:xfrm>
        </p:grpSpPr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161B4DEA-9A96-4842-851B-935380785A80}"/>
                </a:ext>
              </a:extLst>
            </p:cNvPr>
            <p:cNvCxnSpPr>
              <a:cxnSpLocks/>
            </p:cNvCxnSpPr>
            <p:nvPr/>
          </p:nvCxnSpPr>
          <p:spPr>
            <a:xfrm>
              <a:off x="2104377" y="3179773"/>
              <a:ext cx="569230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sysDash"/>
              <a:bevel/>
              <a:headEnd type="none" w="sm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6D7DBB63-54EF-CC49-86B3-1C1F6CB03D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5597" y="3291185"/>
              <a:ext cx="569229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sysDash"/>
              <a:bevel/>
              <a:headEnd type="none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21D95BB-16D8-1E46-8DE8-FC228D0ADC54}"/>
              </a:ext>
            </a:extLst>
          </p:cNvPr>
          <p:cNvGrpSpPr/>
          <p:nvPr/>
        </p:nvGrpSpPr>
        <p:grpSpPr>
          <a:xfrm rot="8100000" flipH="1">
            <a:off x="9500522" y="4768439"/>
            <a:ext cx="534555" cy="111412"/>
            <a:chOff x="2085597" y="3179773"/>
            <a:chExt cx="588010" cy="111412"/>
          </a:xfrm>
        </p:grpSpPr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A0FDA42E-4BA5-154C-A103-2A861D6DEA94}"/>
                </a:ext>
              </a:extLst>
            </p:cNvPr>
            <p:cNvCxnSpPr>
              <a:cxnSpLocks/>
            </p:cNvCxnSpPr>
            <p:nvPr/>
          </p:nvCxnSpPr>
          <p:spPr>
            <a:xfrm>
              <a:off x="2104377" y="3179773"/>
              <a:ext cx="569230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sysDash"/>
              <a:bevel/>
              <a:headEnd type="none" w="sm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40738D43-4DDE-A942-A989-D01DC7D28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5597" y="3291185"/>
              <a:ext cx="569229" cy="0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sysDash"/>
              <a:bevel/>
              <a:headEnd type="none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E64708-9F54-034A-9B6C-616024C52D9F}"/>
              </a:ext>
            </a:extLst>
          </p:cNvPr>
          <p:cNvSpPr/>
          <p:nvPr/>
        </p:nvSpPr>
        <p:spPr>
          <a:xfrm>
            <a:off x="8248322" y="3672215"/>
            <a:ext cx="9398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Port: 8080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5C7F58-EE46-A345-9333-EBDFE9C43809}"/>
              </a:ext>
            </a:extLst>
          </p:cNvPr>
          <p:cNvSpPr/>
          <p:nvPr/>
        </p:nvSpPr>
        <p:spPr>
          <a:xfrm>
            <a:off x="8288880" y="5315865"/>
            <a:ext cx="9398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Port: 8000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B98E248-FC5F-B84A-9AD2-4F1CCD760C45}"/>
              </a:ext>
            </a:extLst>
          </p:cNvPr>
          <p:cNvSpPr/>
          <p:nvPr/>
        </p:nvSpPr>
        <p:spPr>
          <a:xfrm>
            <a:off x="10137378" y="4326295"/>
            <a:ext cx="9398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Port: 3306</a:t>
            </a:r>
          </a:p>
        </p:txBody>
      </p:sp>
    </p:spTree>
    <p:extLst>
      <p:ext uri="{BB962C8B-B14F-4D97-AF65-F5344CB8AC3E}">
        <p14:creationId xmlns:p14="http://schemas.microsoft.com/office/powerpoint/2010/main" val="1546940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EC37DE5-A835-444F-8FFC-9D38970F6BC1}"/>
              </a:ext>
            </a:extLst>
          </p:cNvPr>
          <p:cNvGrpSpPr/>
          <p:nvPr/>
        </p:nvGrpSpPr>
        <p:grpSpPr>
          <a:xfrm>
            <a:off x="2340397" y="1478466"/>
            <a:ext cx="7511206" cy="3901068"/>
            <a:chOff x="1751834" y="2407364"/>
            <a:chExt cx="7511206" cy="390106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115E828-780F-3C41-994E-6050E50F0B46}"/>
                </a:ext>
              </a:extLst>
            </p:cNvPr>
            <p:cNvSpPr/>
            <p:nvPr/>
          </p:nvSpPr>
          <p:spPr>
            <a:xfrm>
              <a:off x="1751834" y="3824974"/>
              <a:ext cx="3863109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b="1" dirty="0">
                  <a:solidFill>
                    <a:srgbClr val="000000"/>
                  </a:solidFill>
                  <a:latin typeface="Avenir Next Demi Bold" panose="020B0503020202020204" pitchFamily="34" charset="0"/>
                  <a:ea typeface="Apple SD Gothic Neo" panose="02000300000000000000" pitchFamily="2" charset="-127"/>
                </a:rPr>
                <a:t>The progress of</a:t>
              </a:r>
              <a:endParaRPr lang="ko-KR" altLang="en-US" sz="4000" b="1" dirty="0">
                <a:latin typeface="Avenir Next Demi Bold" panose="020B0503020202020204" pitchFamily="34" charset="0"/>
                <a:ea typeface="Apple SD Gothic Neo" panose="02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DD3460-00DA-ED4C-A806-B0B3D25A7362}"/>
                </a:ext>
              </a:extLst>
            </p:cNvPr>
            <p:cNvSpPr/>
            <p:nvPr/>
          </p:nvSpPr>
          <p:spPr>
            <a:xfrm>
              <a:off x="6499206" y="2407364"/>
              <a:ext cx="2763834" cy="39010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" altLang="ko-KR" dirty="0">
                  <a:latin typeface="Avenir Next Medium" panose="020B0503020202020204" pitchFamily="34" charset="0"/>
                </a:rPr>
                <a:t>Functional </a:t>
              </a:r>
              <a:r>
                <a:rPr lang="en-US" altLang="ko-KR" dirty="0">
                  <a:latin typeface="Avenir Next Medium" panose="020B0503020202020204" pitchFamily="34" charset="0"/>
                </a:rPr>
                <a:t>S</a:t>
              </a:r>
              <a:r>
                <a:rPr lang="en" altLang="ko-KR" dirty="0" err="1">
                  <a:latin typeface="Avenir Next Medium" panose="020B0503020202020204" pitchFamily="34" charset="0"/>
                </a:rPr>
                <a:t>pecification</a:t>
              </a:r>
              <a:endParaRPr lang="en-US" altLang="ko-KR" dirty="0">
                <a:latin typeface="Avenir Next Medium" panose="020B050302020202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latin typeface="Avenir Next Medium" panose="020B0503020202020204" pitchFamily="34" charset="0"/>
                </a:rPr>
                <a:t>Wireframe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latin typeface="Avenir Next Medium" panose="020B0503020202020204" pitchFamily="34" charset="0"/>
                </a:rPr>
                <a:t>DB </a:t>
              </a:r>
              <a:r>
                <a:rPr lang="en" altLang="ko-KR" dirty="0">
                  <a:latin typeface="Avenir Next Medium" panose="020B0503020202020204" pitchFamily="34" charset="0"/>
                </a:rPr>
                <a:t>ERD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latin typeface="Avenir Next Medium" panose="020B0503020202020204" pitchFamily="34" charset="0"/>
                </a:rPr>
                <a:t>API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latin typeface="Avenir Next Medium" panose="020B0503020202020204" pitchFamily="34" charset="0"/>
                </a:rPr>
                <a:t>Data Preprocessing</a:t>
              </a:r>
            </a:p>
            <a:p>
              <a:pPr>
                <a:lnSpc>
                  <a:spcPct val="200000"/>
                </a:lnSpc>
              </a:pPr>
              <a:r>
                <a:rPr lang="en" altLang="ko-KR" dirty="0">
                  <a:latin typeface="Avenir Next Medium" panose="020B0503020202020204" pitchFamily="34" charset="0"/>
                </a:rPr>
                <a:t>CF Algorithm</a:t>
              </a:r>
              <a:endParaRPr lang="en-US" altLang="ko-KR" dirty="0">
                <a:latin typeface="Avenir Next Medium" panose="020B050302020202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latin typeface="Avenir Next Medium" panose="020B0503020202020204" pitchFamily="34" charset="0"/>
                </a:rPr>
                <a:t>Server Build</a:t>
              </a:r>
              <a:endPara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endParaRPr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3607C8CE-D3DE-AD45-9C18-741F49643F38}"/>
                </a:ext>
              </a:extLst>
            </p:cNvPr>
            <p:cNvCxnSpPr>
              <a:cxnSpLocks/>
            </p:cNvCxnSpPr>
            <p:nvPr/>
          </p:nvCxnSpPr>
          <p:spPr>
            <a:xfrm>
              <a:off x="6299200" y="2626479"/>
              <a:ext cx="0" cy="35461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851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ED1DD6-4D77-2445-9395-14FBB53C3DD9}"/>
              </a:ext>
            </a:extLst>
          </p:cNvPr>
          <p:cNvSpPr/>
          <p:nvPr/>
        </p:nvSpPr>
        <p:spPr>
          <a:xfrm>
            <a:off x="156584" y="219075"/>
            <a:ext cx="3642418" cy="304800"/>
          </a:xfrm>
          <a:prstGeom prst="rect">
            <a:avLst/>
          </a:prstGeom>
          <a:solidFill>
            <a:srgbClr val="F7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13DB3-8FF8-DE4A-A18B-B989B4AC3FC8}"/>
              </a:ext>
            </a:extLst>
          </p:cNvPr>
          <p:cNvSpPr/>
          <p:nvPr/>
        </p:nvSpPr>
        <p:spPr>
          <a:xfrm>
            <a:off x="137534" y="0"/>
            <a:ext cx="436779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Progress. </a:t>
            </a:r>
            <a:r>
              <a:rPr lang="en" altLang="ko-KR" dirty="0">
                <a:latin typeface="Avenir Next Medium" panose="020B0503020202020204" pitchFamily="34" charset="0"/>
              </a:rPr>
              <a:t>Functional </a:t>
            </a:r>
            <a:r>
              <a:rPr lang="en-US" altLang="ko-KR" dirty="0">
                <a:latin typeface="Avenir Next Medium" panose="020B0503020202020204" pitchFamily="34" charset="0"/>
              </a:rPr>
              <a:t>S</a:t>
            </a:r>
            <a:r>
              <a:rPr lang="en" altLang="ko-KR" dirty="0" err="1">
                <a:latin typeface="Avenir Next Medium" panose="020B0503020202020204" pitchFamily="34" charset="0"/>
              </a:rPr>
              <a:t>pecification</a:t>
            </a:r>
            <a:endParaRPr lang="en-US" altLang="ko-KR" dirty="0">
              <a:latin typeface="Avenir Next Medium" panose="020B0503020202020204" pitchFamily="34" charset="0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F7E7682-1FDF-C842-856C-C858440F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02" y="623455"/>
            <a:ext cx="882559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8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ED1DD6-4D77-2445-9395-14FBB53C3DD9}"/>
              </a:ext>
            </a:extLst>
          </p:cNvPr>
          <p:cNvSpPr/>
          <p:nvPr/>
        </p:nvSpPr>
        <p:spPr>
          <a:xfrm>
            <a:off x="156584" y="219075"/>
            <a:ext cx="2319917" cy="304800"/>
          </a:xfrm>
          <a:prstGeom prst="rect">
            <a:avLst/>
          </a:prstGeom>
          <a:solidFill>
            <a:srgbClr val="F7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13DB3-8FF8-DE4A-A18B-B989B4AC3FC8}"/>
              </a:ext>
            </a:extLst>
          </p:cNvPr>
          <p:cNvSpPr/>
          <p:nvPr/>
        </p:nvSpPr>
        <p:spPr>
          <a:xfrm>
            <a:off x="137533" y="0"/>
            <a:ext cx="231991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Progress. Wireframe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3E1D78-705E-0F4F-9AA8-4D4A59EB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627"/>
            <a:ext cx="12192000" cy="49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13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ED1DD6-4D77-2445-9395-14FBB53C3DD9}"/>
              </a:ext>
            </a:extLst>
          </p:cNvPr>
          <p:cNvSpPr/>
          <p:nvPr/>
        </p:nvSpPr>
        <p:spPr>
          <a:xfrm>
            <a:off x="156584" y="219075"/>
            <a:ext cx="2043693" cy="304800"/>
          </a:xfrm>
          <a:prstGeom prst="rect">
            <a:avLst/>
          </a:prstGeom>
          <a:solidFill>
            <a:srgbClr val="F7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13DB3-8FF8-DE4A-A18B-B989B4AC3FC8}"/>
              </a:ext>
            </a:extLst>
          </p:cNvPr>
          <p:cNvSpPr/>
          <p:nvPr/>
        </p:nvSpPr>
        <p:spPr>
          <a:xfrm>
            <a:off x="137534" y="0"/>
            <a:ext cx="204369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Progress. DB ERD</a:t>
            </a:r>
          </a:p>
        </p:txBody>
      </p:sp>
      <p:pic>
        <p:nvPicPr>
          <p:cNvPr id="5" name="그림 4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FA32CFAC-F6EA-9C4C-8F65-80C2B6D52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" t="26250" r="1874" b="28750"/>
          <a:stretch/>
        </p:blipFill>
        <p:spPr>
          <a:xfrm>
            <a:off x="-3734" y="1914524"/>
            <a:ext cx="12195734" cy="320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91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ED1DD6-4D77-2445-9395-14FBB53C3DD9}"/>
              </a:ext>
            </a:extLst>
          </p:cNvPr>
          <p:cNvSpPr/>
          <p:nvPr/>
        </p:nvSpPr>
        <p:spPr>
          <a:xfrm>
            <a:off x="156584" y="219075"/>
            <a:ext cx="1521387" cy="304800"/>
          </a:xfrm>
          <a:prstGeom prst="rect">
            <a:avLst/>
          </a:prstGeom>
          <a:solidFill>
            <a:srgbClr val="F7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13DB3-8FF8-DE4A-A18B-B989B4AC3FC8}"/>
              </a:ext>
            </a:extLst>
          </p:cNvPr>
          <p:cNvSpPr/>
          <p:nvPr/>
        </p:nvSpPr>
        <p:spPr>
          <a:xfrm>
            <a:off x="137534" y="0"/>
            <a:ext cx="1615852" cy="576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Progress.</a:t>
            </a:r>
            <a:r>
              <a:rPr lang="en-US" altLang="ko-KR" dirty="0">
                <a:latin typeface="Avenir Next Medium" panose="020B0503020202020204" pitchFamily="34" charset="0"/>
              </a:rPr>
              <a:t> API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ACA01A-C464-5C46-812F-6D98B458EB70}"/>
              </a:ext>
            </a:extLst>
          </p:cNvPr>
          <p:cNvGrpSpPr/>
          <p:nvPr/>
        </p:nvGrpSpPr>
        <p:grpSpPr>
          <a:xfrm>
            <a:off x="1937986" y="623454"/>
            <a:ext cx="8316027" cy="6234546"/>
            <a:chOff x="1849508" y="623454"/>
            <a:chExt cx="8316027" cy="62345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BA8894-4C6F-6A43-821D-7B731076C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7816" y="623454"/>
              <a:ext cx="4957719" cy="62345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60AC196-537E-8240-A46E-0BB8ECAE3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9508" y="623455"/>
              <a:ext cx="3600757" cy="6234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6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ED1DD6-4D77-2445-9395-14FBB53C3DD9}"/>
              </a:ext>
            </a:extLst>
          </p:cNvPr>
          <p:cNvSpPr/>
          <p:nvPr/>
        </p:nvSpPr>
        <p:spPr>
          <a:xfrm>
            <a:off x="156584" y="219075"/>
            <a:ext cx="3177166" cy="304800"/>
          </a:xfrm>
          <a:prstGeom prst="rect">
            <a:avLst/>
          </a:prstGeom>
          <a:solidFill>
            <a:srgbClr val="F7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13DB3-8FF8-DE4A-A18B-B989B4AC3FC8}"/>
              </a:ext>
            </a:extLst>
          </p:cNvPr>
          <p:cNvSpPr/>
          <p:nvPr/>
        </p:nvSpPr>
        <p:spPr>
          <a:xfrm>
            <a:off x="137533" y="0"/>
            <a:ext cx="336026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Progress. </a:t>
            </a:r>
            <a:r>
              <a:rPr lang="en-US" altLang="ko-KR" dirty="0">
                <a:latin typeface="Avenir Next Medium" panose="020B0503020202020204" pitchFamily="34" charset="0"/>
              </a:rPr>
              <a:t>Data Preprocessing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09E18F-AB93-3C4B-A073-85F3E87D8CAE}"/>
              </a:ext>
            </a:extLst>
          </p:cNvPr>
          <p:cNvGrpSpPr/>
          <p:nvPr/>
        </p:nvGrpSpPr>
        <p:grpSpPr>
          <a:xfrm>
            <a:off x="363883" y="899088"/>
            <a:ext cx="11464234" cy="5629245"/>
            <a:chOff x="317744" y="890699"/>
            <a:chExt cx="11464234" cy="5629245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CC2F7834-50AE-E04F-8364-6FB99E51F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4327" y="890699"/>
              <a:ext cx="3647651" cy="5629245"/>
            </a:xfrm>
            <a:prstGeom prst="rect">
              <a:avLst/>
            </a:prstGeom>
            <a:effectLst>
              <a:outerShdw blurRad="63500" dist="38100" dir="2700000" algn="tl" rotWithShape="0">
                <a:prstClr val="black">
                  <a:alpha val="20000"/>
                </a:prstClr>
              </a:outerShdw>
              <a:softEdge rad="38100"/>
            </a:effec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4B8CDD19-4928-E44F-ACFA-062302A1CF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" t="565"/>
            <a:stretch/>
          </p:blipFill>
          <p:spPr bwMode="auto">
            <a:xfrm>
              <a:off x="317744" y="890699"/>
              <a:ext cx="7590044" cy="5629245"/>
            </a:xfrm>
            <a:prstGeom prst="rect">
              <a:avLst/>
            </a:prstGeom>
            <a:noFill/>
            <a:effectLst>
              <a:outerShdw blurRad="63500" dist="38100" dir="2700000" algn="tl" rotWithShape="0">
                <a:prstClr val="black">
                  <a:alpha val="20000"/>
                </a:prstClr>
              </a:outerShdw>
              <a:softEdge rad="38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549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1FB11CFC-1B1C-8D41-A972-AAEDD7A7E4BB}"/>
              </a:ext>
            </a:extLst>
          </p:cNvPr>
          <p:cNvSpPr txBox="1">
            <a:spLocks/>
          </p:cNvSpPr>
          <p:nvPr/>
        </p:nvSpPr>
        <p:spPr>
          <a:xfrm>
            <a:off x="532770" y="2541770"/>
            <a:ext cx="11126460" cy="2512226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7000" dirty="0" err="1">
                <a:solidFill>
                  <a:schemeClr val="tx1">
                    <a:alpha val="5000"/>
                  </a:schemeClr>
                </a:solidFill>
                <a:latin typeface="Rozha One" panose="02000000000000000000" pitchFamily="2" charset="0"/>
                <a:cs typeface="Rozha One" panose="02000000000000000000" pitchFamily="2" charset="0"/>
              </a:rPr>
              <a:t>LookBook</a:t>
            </a:r>
            <a:endParaRPr kumimoji="1" lang="ko-KR" altLang="en-US" sz="17000" dirty="0">
              <a:solidFill>
                <a:schemeClr val="tx1">
                  <a:alpha val="5000"/>
                </a:schemeClr>
              </a:solidFill>
              <a:latin typeface="Rozha One" panose="02000000000000000000" pitchFamily="2" charset="0"/>
              <a:cs typeface="Rozha One" panose="02000000000000000000" pitchFamily="2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F23A22-A58D-AC4E-AEBB-1E63D1ED6474}"/>
              </a:ext>
            </a:extLst>
          </p:cNvPr>
          <p:cNvGrpSpPr/>
          <p:nvPr/>
        </p:nvGrpSpPr>
        <p:grpSpPr>
          <a:xfrm>
            <a:off x="2827517" y="2478740"/>
            <a:ext cx="7100147" cy="1900520"/>
            <a:chOff x="12581" y="3097828"/>
            <a:chExt cx="7100147" cy="19005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693C84-3E0C-BC4F-90B3-9A927FB7EB09}"/>
                </a:ext>
              </a:extLst>
            </p:cNvPr>
            <p:cNvSpPr txBox="1"/>
            <p:nvPr/>
          </p:nvSpPr>
          <p:spPr>
            <a:xfrm>
              <a:off x="12581" y="3694145"/>
              <a:ext cx="23230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>
                  <a:latin typeface="Avenir Next Demi Bold" panose="020B0503020202020204" pitchFamily="34" charset="0"/>
                  <a:ea typeface="S-Core Dream 6 Bold" panose="020B0503030302020204" pitchFamily="34" charset="-127"/>
                </a:rPr>
                <a:t>Contents</a:t>
              </a:r>
              <a:endParaRPr kumimoji="1" lang="ko-KR" altLang="en-US" sz="2800" b="1" dirty="0">
                <a:latin typeface="Avenir Next Demi Bold" panose="020B0503020202020204" pitchFamily="34" charset="0"/>
                <a:ea typeface="S-Core Dream 6 Bold" panose="020B0503030302020204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76229D3-E13F-3744-9CD1-67FED57B8C58}"/>
                </a:ext>
              </a:extLst>
            </p:cNvPr>
            <p:cNvSpPr/>
            <p:nvPr/>
          </p:nvSpPr>
          <p:spPr>
            <a:xfrm>
              <a:off x="3119848" y="3097828"/>
              <a:ext cx="3992880" cy="19005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1. </a:t>
              </a:r>
              <a:r>
                <a:rPr lang="en-US" altLang="ko-KR" sz="2000" dirty="0" err="1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LookBook</a:t>
              </a:r>
              <a:r>
                <a:rPr lang="en-US" altLang="ko-KR" sz="2000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 Intro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2. Service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3. Development Environment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4. The Progress 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593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ED1DD6-4D77-2445-9395-14FBB53C3DD9}"/>
              </a:ext>
            </a:extLst>
          </p:cNvPr>
          <p:cNvSpPr/>
          <p:nvPr/>
        </p:nvSpPr>
        <p:spPr>
          <a:xfrm>
            <a:off x="156584" y="219075"/>
            <a:ext cx="2567566" cy="304800"/>
          </a:xfrm>
          <a:prstGeom prst="rect">
            <a:avLst/>
          </a:prstGeom>
          <a:solidFill>
            <a:srgbClr val="F7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13DB3-8FF8-DE4A-A18B-B989B4AC3FC8}"/>
              </a:ext>
            </a:extLst>
          </p:cNvPr>
          <p:cNvSpPr/>
          <p:nvPr/>
        </p:nvSpPr>
        <p:spPr>
          <a:xfrm>
            <a:off x="137533" y="0"/>
            <a:ext cx="283648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Progress. </a:t>
            </a:r>
            <a:r>
              <a:rPr lang="en" altLang="ko-KR" dirty="0">
                <a:latin typeface="Avenir Next Medium" panose="020B0503020202020204" pitchFamily="34" charset="0"/>
              </a:rPr>
              <a:t>CF Algorithm</a:t>
            </a:r>
            <a:endParaRPr lang="en-US" altLang="ko-KR" dirty="0">
              <a:latin typeface="Avenir Next Medium" panose="020B0503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3745B9-0AED-3248-9C73-31B2F6778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t="374" r="17737" b="32588"/>
          <a:stretch/>
        </p:blipFill>
        <p:spPr bwMode="auto">
          <a:xfrm>
            <a:off x="109604" y="662030"/>
            <a:ext cx="7942529" cy="3992999"/>
          </a:xfrm>
          <a:prstGeom prst="rect">
            <a:avLst/>
          </a:prstGeom>
          <a:noFill/>
          <a:effectLst>
            <a:outerShdw blurRad="63500" dist="38100" dir="2700000" algn="tl" rotWithShape="0">
              <a:prstClr val="black">
                <a:alpha val="20000"/>
              </a:prstClr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818C540-63BD-9446-AA60-0503C850A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0" t="376" r="17525" b="-1"/>
          <a:stretch/>
        </p:blipFill>
        <p:spPr bwMode="auto">
          <a:xfrm>
            <a:off x="4080868" y="2157273"/>
            <a:ext cx="7942530" cy="4535846"/>
          </a:xfrm>
          <a:prstGeom prst="rect">
            <a:avLst/>
          </a:prstGeom>
          <a:noFill/>
          <a:effectLst>
            <a:outerShdw blurRad="63500" dist="38100" dir="2700000" algn="tl" rotWithShape="0">
              <a:prstClr val="black">
                <a:alpha val="20000"/>
              </a:prstClr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85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ED1DD6-4D77-2445-9395-14FBB53C3DD9}"/>
              </a:ext>
            </a:extLst>
          </p:cNvPr>
          <p:cNvSpPr/>
          <p:nvPr/>
        </p:nvSpPr>
        <p:spPr>
          <a:xfrm>
            <a:off x="156584" y="219075"/>
            <a:ext cx="2567566" cy="304800"/>
          </a:xfrm>
          <a:prstGeom prst="rect">
            <a:avLst/>
          </a:prstGeom>
          <a:solidFill>
            <a:srgbClr val="F7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13DB3-8FF8-DE4A-A18B-B989B4AC3FC8}"/>
              </a:ext>
            </a:extLst>
          </p:cNvPr>
          <p:cNvSpPr/>
          <p:nvPr/>
        </p:nvSpPr>
        <p:spPr>
          <a:xfrm>
            <a:off x="137533" y="0"/>
            <a:ext cx="283648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Progress. </a:t>
            </a:r>
            <a:r>
              <a:rPr lang="en" altLang="ko-KR" dirty="0">
                <a:latin typeface="Avenir Next Medium" panose="020B0503020202020204" pitchFamily="34" charset="0"/>
              </a:rPr>
              <a:t>CF Algorithm</a:t>
            </a:r>
            <a:endParaRPr lang="en-US" altLang="ko-KR" dirty="0">
              <a:latin typeface="Avenir Next Medium" panose="020B0503020202020204" pitchFamily="34" charset="0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B250012-B8F4-F74E-9F17-FAC8D6C07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4" t="1" r="17614" b="73"/>
          <a:stretch/>
        </p:blipFill>
        <p:spPr bwMode="auto">
          <a:xfrm>
            <a:off x="2466680" y="976289"/>
            <a:ext cx="7258639" cy="52824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121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ED1DD6-4D77-2445-9395-14FBB53C3DD9}"/>
              </a:ext>
            </a:extLst>
          </p:cNvPr>
          <p:cNvSpPr/>
          <p:nvPr/>
        </p:nvSpPr>
        <p:spPr>
          <a:xfrm>
            <a:off x="156584" y="219075"/>
            <a:ext cx="2434216" cy="304800"/>
          </a:xfrm>
          <a:prstGeom prst="rect">
            <a:avLst/>
          </a:prstGeom>
          <a:solidFill>
            <a:srgbClr val="F7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13DB3-8FF8-DE4A-A18B-B989B4AC3FC8}"/>
              </a:ext>
            </a:extLst>
          </p:cNvPr>
          <p:cNvSpPr/>
          <p:nvPr/>
        </p:nvSpPr>
        <p:spPr>
          <a:xfrm>
            <a:off x="137533" y="0"/>
            <a:ext cx="251689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Progress. </a:t>
            </a:r>
            <a:r>
              <a:rPr lang="en-US" altLang="ko-KR" dirty="0">
                <a:latin typeface="Avenir Next Medium" panose="020B0503020202020204" pitchFamily="34" charset="0"/>
              </a:rPr>
              <a:t>Server Build</a:t>
            </a:r>
            <a:endParaRPr lang="en-US" altLang="ko-KR" dirty="0">
              <a:solidFill>
                <a:srgbClr val="000000"/>
              </a:solidFill>
              <a:latin typeface="Avenir Next Medium" panose="020B0503020202020204" pitchFamily="34" charset="0"/>
              <a:ea typeface="Apple SD Gothic Neo" panose="02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0CF7AD-140A-F848-B614-4AD8E9D8E938}"/>
              </a:ext>
            </a:extLst>
          </p:cNvPr>
          <p:cNvGrpSpPr/>
          <p:nvPr/>
        </p:nvGrpSpPr>
        <p:grpSpPr>
          <a:xfrm>
            <a:off x="486400" y="1632241"/>
            <a:ext cx="11219200" cy="3871161"/>
            <a:chOff x="796631" y="1687764"/>
            <a:chExt cx="11219200" cy="3871161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F85CE09-F452-4A40-AB99-E1691F4B2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31" y="1687764"/>
              <a:ext cx="5609600" cy="3871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10084DBC-9F1E-C74A-BFB8-E22BAF5B8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231" y="1687764"/>
              <a:ext cx="5609600" cy="3871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B9A32C-374A-5149-A9BC-5875A6C3C808}"/>
              </a:ext>
            </a:extLst>
          </p:cNvPr>
          <p:cNvSpPr/>
          <p:nvPr/>
        </p:nvSpPr>
        <p:spPr>
          <a:xfrm>
            <a:off x="1602061" y="5514233"/>
            <a:ext cx="3378278" cy="3077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Frontend – React </a:t>
            </a:r>
            <a:r>
              <a:rPr lang="ko-KR" altLang="en-US" sz="1400" dirty="0">
                <a:solidFill>
                  <a:schemeClr val="tx1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연결</a:t>
            </a:r>
            <a:endParaRPr lang="en-US" altLang="ko-KR" sz="1400" dirty="0">
              <a:solidFill>
                <a:schemeClr val="tx1"/>
              </a:solidFill>
              <a:latin typeface="Avenir Next Medium" panose="020B0503020202020204" pitchFamily="34" charset="0"/>
              <a:ea typeface="Apple SD Gothic Neo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BD4037-A55D-D547-ABBE-9E7FE2F2D061}"/>
              </a:ext>
            </a:extLst>
          </p:cNvPr>
          <p:cNvSpPr/>
          <p:nvPr/>
        </p:nvSpPr>
        <p:spPr>
          <a:xfrm>
            <a:off x="7043797" y="5514233"/>
            <a:ext cx="3714005" cy="3077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Backend – Django &amp; Spring Boot &amp; DB </a:t>
            </a:r>
            <a:r>
              <a:rPr lang="ko-KR" altLang="en-US" sz="1400" dirty="0">
                <a:solidFill>
                  <a:schemeClr val="tx1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연결</a:t>
            </a:r>
            <a:endParaRPr lang="en-US" altLang="ko-KR" sz="1400" dirty="0">
              <a:solidFill>
                <a:schemeClr val="tx1"/>
              </a:solidFill>
              <a:latin typeface="Avenir Next Medium" panose="020B0503020202020204" pitchFamily="34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98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묶음, 스크린샷, 가장이(가) 표시된 사진&#10;&#10;자동 생성된 설명">
            <a:extLst>
              <a:ext uri="{FF2B5EF4-FFF2-40B4-BE49-F238E27FC236}">
                <a16:creationId xmlns:a16="http://schemas.microsoft.com/office/drawing/2014/main" id="{3FD815C6-7023-A64C-9206-1E1284C2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4719" y="413808"/>
            <a:ext cx="11422561" cy="6030383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A91408BE-98BA-E841-8398-85A056DD1637}"/>
              </a:ext>
            </a:extLst>
          </p:cNvPr>
          <p:cNvSpPr txBox="1">
            <a:spLocks/>
          </p:cNvSpPr>
          <p:nvPr/>
        </p:nvSpPr>
        <p:spPr>
          <a:xfrm>
            <a:off x="3257146" y="2756507"/>
            <a:ext cx="5677705" cy="1344984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8800" dirty="0">
                <a:latin typeface="Rozha One" panose="02000000000000000000" pitchFamily="2" charset="0"/>
                <a:cs typeface="Rozha One" panose="02000000000000000000" pitchFamily="2" charset="0"/>
              </a:rPr>
              <a:t>thank you</a:t>
            </a:r>
            <a:endParaRPr kumimoji="1" lang="ko-KR" altLang="en-US" sz="8800" dirty="0">
              <a:latin typeface="Rozha One" panose="02000000000000000000" pitchFamily="2" charset="0"/>
              <a:cs typeface="Rozh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79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9E88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646340E-450C-7B48-AD62-2B822F94DF67}"/>
              </a:ext>
            </a:extLst>
          </p:cNvPr>
          <p:cNvGrpSpPr/>
          <p:nvPr/>
        </p:nvGrpSpPr>
        <p:grpSpPr>
          <a:xfrm>
            <a:off x="3984415" y="2586461"/>
            <a:ext cx="4223169" cy="1685077"/>
            <a:chOff x="3994140" y="2621279"/>
            <a:chExt cx="4223169" cy="168507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1EE25DD-0978-3249-BB51-98D8F5B9B31A}"/>
                </a:ext>
              </a:extLst>
            </p:cNvPr>
            <p:cNvSpPr/>
            <p:nvPr/>
          </p:nvSpPr>
          <p:spPr>
            <a:xfrm>
              <a:off x="3994140" y="2994457"/>
              <a:ext cx="1291123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b="1" dirty="0">
                  <a:solidFill>
                    <a:srgbClr val="000000"/>
                  </a:solidFill>
                  <a:latin typeface="Avenir Next Demi Bold" panose="020B0503020202020204" pitchFamily="34" charset="0"/>
                  <a:ea typeface="Apple SD Gothic Neo" panose="02000300000000000000" pitchFamily="2" charset="-127"/>
                </a:rPr>
                <a:t>Intro</a:t>
              </a:r>
              <a:endParaRPr lang="ko-KR" altLang="en-US" sz="4000" b="1" dirty="0">
                <a:latin typeface="Avenir Next Demi Bold" panose="020B0503020202020204" pitchFamily="34" charset="0"/>
                <a:ea typeface="Apple SD Gothic Neo" panose="020003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5C011B6-4004-FE44-8FFA-C8D9D6C81487}"/>
                </a:ext>
              </a:extLst>
            </p:cNvPr>
            <p:cNvSpPr/>
            <p:nvPr/>
          </p:nvSpPr>
          <p:spPr>
            <a:xfrm>
              <a:off x="6527487" y="2621279"/>
              <a:ext cx="1689822" cy="16850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Team Editor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Idea</a:t>
              </a:r>
              <a:endParaRPr lang="ko-KR" altLang="en-US" dirty="0">
                <a:latin typeface="Avenir Next Medium" panose="020B0503020202020204" pitchFamily="34" charset="0"/>
                <a:ea typeface="Apple SD Gothic Neo" panose="02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PJT </a:t>
              </a:r>
              <a:r>
                <a:rPr lang="en-US" altLang="ko-KR" dirty="0" err="1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LookBook</a:t>
              </a:r>
              <a:endParaRPr lang="ko-KR" altLang="en-US" dirty="0">
                <a:latin typeface="Avenir Next Medium" panose="020B0503020202020204" pitchFamily="34" charset="0"/>
                <a:ea typeface="Apple SD Gothic Neo" panose="02000300000000000000" pitchFamily="2" charset="-127"/>
              </a:endParaRPr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22A0B77E-A75F-ED4D-AA45-2C65BCAE9420}"/>
                </a:ext>
              </a:extLst>
            </p:cNvPr>
            <p:cNvCxnSpPr/>
            <p:nvPr/>
          </p:nvCxnSpPr>
          <p:spPr>
            <a:xfrm>
              <a:off x="6299200" y="2656098"/>
              <a:ext cx="0" cy="161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78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B1F519-E04F-B648-8AD0-8CA49981ED1A}"/>
              </a:ext>
            </a:extLst>
          </p:cNvPr>
          <p:cNvSpPr/>
          <p:nvPr/>
        </p:nvSpPr>
        <p:spPr>
          <a:xfrm>
            <a:off x="156584" y="219075"/>
            <a:ext cx="1967491" cy="304800"/>
          </a:xfrm>
          <a:prstGeom prst="rect">
            <a:avLst/>
          </a:prstGeom>
          <a:solidFill>
            <a:srgbClr val="D09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8DE311-EDC2-9948-8097-A42CBF30A6CF}"/>
              </a:ext>
            </a:extLst>
          </p:cNvPr>
          <p:cNvGrpSpPr/>
          <p:nvPr/>
        </p:nvGrpSpPr>
        <p:grpSpPr>
          <a:xfrm>
            <a:off x="1973230" y="2398307"/>
            <a:ext cx="8245540" cy="2061386"/>
            <a:chOff x="2280229" y="2225584"/>
            <a:chExt cx="8245540" cy="20613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7AEFA9B-1C58-A147-841E-D98B97248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0229" y="2225584"/>
              <a:ext cx="2061385" cy="206138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102C9EB-E74B-8A4F-90A3-AE4ED0FD4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1614" y="2225584"/>
              <a:ext cx="2061385" cy="20613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6B8304-7474-9447-AD9E-AB9903D82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2999" y="2225585"/>
              <a:ext cx="2061385" cy="206138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C8B22E2-8B4B-0C45-B096-A756C6B6C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4384" y="2225584"/>
              <a:ext cx="2061385" cy="206138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9BEF80-D8E6-CE4F-9A16-1997CEAAB1CA}"/>
              </a:ext>
            </a:extLst>
          </p:cNvPr>
          <p:cNvSpPr txBox="1"/>
          <p:nvPr/>
        </p:nvSpPr>
        <p:spPr>
          <a:xfrm>
            <a:off x="2280005" y="4609419"/>
            <a:ext cx="1447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서민영</a:t>
            </a:r>
          </a:p>
          <a:p>
            <a:pPr algn="ctr"/>
            <a:r>
              <a:rPr lang="en" altLang="ko-KR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Backend</a:t>
            </a:r>
          </a:p>
          <a:p>
            <a:pPr algn="ctr"/>
            <a:r>
              <a:rPr lang="en" altLang="ko-KR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#ENFP #</a:t>
            </a:r>
            <a:r>
              <a:rPr lang="ko-KR" altLang="en-US" sz="14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꿈꾸는자</a:t>
            </a:r>
            <a:endParaRPr lang="ko-KR" altLang="en-US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Futura Medium" panose="020B0602020204020303" pitchFamily="34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E64E27-A4C4-1C43-A10F-7A7A9A465ED9}"/>
              </a:ext>
            </a:extLst>
          </p:cNvPr>
          <p:cNvSpPr txBox="1"/>
          <p:nvPr/>
        </p:nvSpPr>
        <p:spPr>
          <a:xfrm>
            <a:off x="4335780" y="4609418"/>
            <a:ext cx="1452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서요셉</a:t>
            </a:r>
            <a:endParaRPr lang="ko-KR" altLang="en-US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Futura Medium" panose="020B0602020204020303" pitchFamily="34" charset="-79"/>
            </a:endParaRPr>
          </a:p>
          <a:p>
            <a:pPr algn="ctr"/>
            <a:r>
              <a:rPr lang="en" altLang="ko-KR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Backend</a:t>
            </a:r>
          </a:p>
          <a:p>
            <a:pPr algn="ctr"/>
            <a:r>
              <a:rPr lang="en" altLang="ko-KR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#ENTP #</a:t>
            </a:r>
            <a:r>
              <a:rPr lang="ko-KR" altLang="en-US" sz="14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이끄는자</a:t>
            </a:r>
            <a:endParaRPr lang="ko-KR" altLang="en-US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Futura Medium" panose="020B0602020204020303" pitchFamily="34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38CA2E-FDF0-334F-AB14-0C4FBEF656B9}"/>
              </a:ext>
            </a:extLst>
          </p:cNvPr>
          <p:cNvSpPr txBox="1"/>
          <p:nvPr/>
        </p:nvSpPr>
        <p:spPr>
          <a:xfrm>
            <a:off x="6456473" y="4609419"/>
            <a:ext cx="13404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이가빈</a:t>
            </a:r>
            <a:endParaRPr lang="ko-KR" altLang="en-US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Futura Medium" panose="020B0602020204020303" pitchFamily="34" charset="-79"/>
            </a:endParaRPr>
          </a:p>
          <a:p>
            <a:pPr algn="ctr"/>
            <a:r>
              <a:rPr lang="en" altLang="ko-KR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Backend</a:t>
            </a:r>
            <a:endParaRPr lang="en-US" altLang="ko-KR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Futura Medium" panose="020B0602020204020303" pitchFamily="34" charset="-79"/>
            </a:endParaRPr>
          </a:p>
          <a:p>
            <a:pPr algn="ctr"/>
            <a:r>
              <a:rPr lang="en" altLang="ko-KR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#ISFJ #</a:t>
            </a:r>
            <a:r>
              <a:rPr lang="ko-KR" altLang="en-US" sz="14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관대한자</a:t>
            </a:r>
            <a:endParaRPr lang="ko-KR" altLang="en-US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Futura Medium" panose="020B0602020204020303" pitchFamily="34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7A7570-B12E-2344-89F5-A8726C76C1B7}"/>
              </a:ext>
            </a:extLst>
          </p:cNvPr>
          <p:cNvSpPr txBox="1"/>
          <p:nvPr/>
        </p:nvSpPr>
        <p:spPr>
          <a:xfrm>
            <a:off x="8500229" y="4609418"/>
            <a:ext cx="13756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허애리</a:t>
            </a:r>
            <a:endParaRPr lang="ko-KR" altLang="en-US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Futura Medium" panose="020B0602020204020303" pitchFamily="34" charset="-79"/>
            </a:endParaRPr>
          </a:p>
          <a:p>
            <a:pPr algn="ctr"/>
            <a:r>
              <a:rPr lang="en" altLang="ko-KR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Frontend</a:t>
            </a:r>
          </a:p>
          <a:p>
            <a:pPr algn="ctr"/>
            <a:r>
              <a:rPr lang="en" altLang="ko-KR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#INTJ #</a:t>
            </a:r>
            <a:r>
              <a:rPr lang="ko-KR" altLang="en-US" sz="14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Futura Medium" panose="020B0602020204020303" pitchFamily="34" charset="-79"/>
              </a:rPr>
              <a:t>화끈한자</a:t>
            </a:r>
            <a:endParaRPr lang="ko-KR" altLang="en-US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Futura Medium" panose="020B0602020204020303" pitchFamily="34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EFDFC6-3753-644C-8345-CD1978D49F63}"/>
              </a:ext>
            </a:extLst>
          </p:cNvPr>
          <p:cNvSpPr txBox="1"/>
          <p:nvPr/>
        </p:nvSpPr>
        <p:spPr>
          <a:xfrm>
            <a:off x="4604405" y="1428810"/>
            <a:ext cx="298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Avenir Next Demi Bold" panose="020B0503020202020204" pitchFamily="34" charset="0"/>
                <a:ea typeface="S-Core Dream 6 Bold" panose="020B0503030302020204" pitchFamily="34" charset="-127"/>
                <a:cs typeface="Futura Medium" panose="020B0602020204020303" pitchFamily="34" charset="-79"/>
              </a:rPr>
              <a:t>Who are we?</a:t>
            </a:r>
            <a:endParaRPr lang="ko-KR" altLang="en-US" sz="3600" b="1" dirty="0">
              <a:latin typeface="Avenir Next Demi Bold" panose="020B0503020202020204" pitchFamily="34" charset="0"/>
              <a:ea typeface="S-Core Dream 6 Bold" panose="020B0503030302020204" pitchFamily="34" charset="-127"/>
              <a:cs typeface="Futura Medium" panose="020B0602020204020303" pitchFamily="34" charset="-79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6A9AAB-8C51-D842-9292-0E2DB10EE448}"/>
              </a:ext>
            </a:extLst>
          </p:cNvPr>
          <p:cNvSpPr/>
          <p:nvPr/>
        </p:nvSpPr>
        <p:spPr>
          <a:xfrm>
            <a:off x="137533" y="0"/>
            <a:ext cx="2056653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Intro. Team Editor</a:t>
            </a:r>
          </a:p>
        </p:txBody>
      </p:sp>
    </p:spTree>
    <p:extLst>
      <p:ext uri="{BB962C8B-B14F-4D97-AF65-F5344CB8AC3E}">
        <p14:creationId xmlns:p14="http://schemas.microsoft.com/office/powerpoint/2010/main" val="225391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AA81C6-4AFC-814F-9FF4-2DBE16ADA3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12192000" cy="810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C0EBC-BFB9-3F4D-BDF0-279D67C1702C}"/>
              </a:ext>
            </a:extLst>
          </p:cNvPr>
          <p:cNvSpPr txBox="1"/>
          <p:nvPr/>
        </p:nvSpPr>
        <p:spPr>
          <a:xfrm>
            <a:off x="4730081" y="2740372"/>
            <a:ext cx="2731838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venir Next Demi Bold" panose="020B0503020202020204" pitchFamily="34" charset="0"/>
                <a:ea typeface="S-Core Dream 6 Bold" panose="020B0503030302020204" pitchFamily="34" charset="-127"/>
                <a:cs typeface="Futura Medium" panose="020B0602020204020303" pitchFamily="34" charset="-79"/>
              </a:rPr>
              <a:t>Autumn</a:t>
            </a:r>
            <a:endParaRPr lang="ko-KR" altLang="en-US" sz="5400" b="1" dirty="0">
              <a:solidFill>
                <a:schemeClr val="bg1"/>
              </a:solidFill>
              <a:latin typeface="Avenir Next Demi Bold" panose="020B0503020202020204" pitchFamily="34" charset="0"/>
              <a:ea typeface="S-Core Dream 6 Bold" panose="020B0503030302020204" pitchFamily="34" charset="-127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589DF-B9C6-6F48-A4E9-BB937C3AF7E3}"/>
              </a:ext>
            </a:extLst>
          </p:cNvPr>
          <p:cNvSpPr txBox="1"/>
          <p:nvPr/>
        </p:nvSpPr>
        <p:spPr>
          <a:xfrm>
            <a:off x="3696368" y="3532852"/>
            <a:ext cx="479926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Avenir Next Demi Bold" panose="020B0503020202020204" pitchFamily="34" charset="0"/>
                <a:ea typeface="S-Core Dream 6 Bold" panose="020B0503030302020204" pitchFamily="34" charset="-127"/>
                <a:cs typeface="Futura Medium" panose="020B0602020204020303" pitchFamily="34" charset="-79"/>
              </a:rPr>
              <a:t>the season of reading</a:t>
            </a:r>
            <a:endParaRPr lang="ko-KR" altLang="en-US" sz="3600" b="1" dirty="0">
              <a:solidFill>
                <a:schemeClr val="bg1"/>
              </a:solidFill>
              <a:latin typeface="Avenir Next Demi Bold" panose="020B0503020202020204" pitchFamily="34" charset="0"/>
              <a:ea typeface="S-Core Dream 6 Bold" panose="020B0503030302020204" pitchFamily="34" charset="-127"/>
              <a:cs typeface="Futura Medium" panose="020B0602020204020303" pitchFamily="34" charset="-79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85ECF0-E4F2-C848-BBF1-C2BF1C568397}"/>
              </a:ext>
            </a:extLst>
          </p:cNvPr>
          <p:cNvSpPr/>
          <p:nvPr/>
        </p:nvSpPr>
        <p:spPr>
          <a:xfrm>
            <a:off x="156583" y="219075"/>
            <a:ext cx="1253998" cy="304800"/>
          </a:xfrm>
          <a:prstGeom prst="rect">
            <a:avLst/>
          </a:prstGeom>
          <a:solidFill>
            <a:srgbClr val="D09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9A6323-00BD-B249-80D5-ACBFCB0E5375}"/>
              </a:ext>
            </a:extLst>
          </p:cNvPr>
          <p:cNvSpPr/>
          <p:nvPr/>
        </p:nvSpPr>
        <p:spPr>
          <a:xfrm>
            <a:off x="137533" y="0"/>
            <a:ext cx="1253998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Avenir Next Medium" panose="020B0503020202020204" pitchFamily="34" charset="0"/>
                <a:ea typeface="Apple SD Gothic Neo" panose="02000300000000000000" pitchFamily="2" charset="-127"/>
              </a:rPr>
              <a:t>Intro. Idea</a:t>
            </a:r>
          </a:p>
        </p:txBody>
      </p:sp>
    </p:spTree>
    <p:extLst>
      <p:ext uri="{BB962C8B-B14F-4D97-AF65-F5344CB8AC3E}">
        <p14:creationId xmlns:p14="http://schemas.microsoft.com/office/powerpoint/2010/main" val="45740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E3BDA1-A27A-D043-89EA-3EA3607E0A47}"/>
              </a:ext>
            </a:extLst>
          </p:cNvPr>
          <p:cNvSpPr/>
          <p:nvPr/>
        </p:nvSpPr>
        <p:spPr>
          <a:xfrm>
            <a:off x="3848051" y="5733691"/>
            <a:ext cx="1960082" cy="304800"/>
          </a:xfrm>
          <a:prstGeom prst="rect">
            <a:avLst/>
          </a:prstGeom>
          <a:solidFill>
            <a:srgbClr val="D09E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B1513B-75C1-874E-BB85-305A9C33A66D}"/>
              </a:ext>
            </a:extLst>
          </p:cNvPr>
          <p:cNvSpPr/>
          <p:nvPr/>
        </p:nvSpPr>
        <p:spPr>
          <a:xfrm>
            <a:off x="6074057" y="5733691"/>
            <a:ext cx="1542801" cy="304800"/>
          </a:xfrm>
          <a:prstGeom prst="rect">
            <a:avLst/>
          </a:prstGeom>
          <a:solidFill>
            <a:srgbClr val="D09E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FB66FA-B9FE-B844-AFAE-27114F9C1456}"/>
              </a:ext>
            </a:extLst>
          </p:cNvPr>
          <p:cNvSpPr/>
          <p:nvPr/>
        </p:nvSpPr>
        <p:spPr>
          <a:xfrm>
            <a:off x="156584" y="219075"/>
            <a:ext cx="1253998" cy="304800"/>
          </a:xfrm>
          <a:prstGeom prst="rect">
            <a:avLst/>
          </a:prstGeom>
          <a:solidFill>
            <a:srgbClr val="D09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F8C813-1A5E-7F4B-B703-7C417338A9D0}"/>
              </a:ext>
            </a:extLst>
          </p:cNvPr>
          <p:cNvSpPr/>
          <p:nvPr/>
        </p:nvSpPr>
        <p:spPr>
          <a:xfrm>
            <a:off x="137533" y="0"/>
            <a:ext cx="1253998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Avenir Next Medium" panose="020B0503020202020204" pitchFamily="34" charset="0"/>
                <a:ea typeface="Apple SD Gothic Neo" panose="02000300000000000000" pitchFamily="2" charset="-127"/>
              </a:rPr>
              <a:t>Intro.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2AE59-8A7A-4444-A71D-F732E23FDAF7}"/>
              </a:ext>
            </a:extLst>
          </p:cNvPr>
          <p:cNvSpPr txBox="1"/>
          <p:nvPr/>
        </p:nvSpPr>
        <p:spPr>
          <a:xfrm>
            <a:off x="287068" y="933853"/>
            <a:ext cx="175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Avenir Next Demi Bold" panose="020B0503020202020204" pitchFamily="34" charset="0"/>
                <a:ea typeface="Apple SD Gothic Neo" panose="02000300000000000000" pitchFamily="2" charset="-127"/>
                <a:cs typeface="Futura Medium" panose="020B0602020204020303" pitchFamily="34" charset="-79"/>
              </a:rPr>
              <a:t>Idea. Trend</a:t>
            </a:r>
            <a:endParaRPr lang="ko-KR" altLang="en-US" sz="2400" b="1" dirty="0">
              <a:latin typeface="Avenir Next Demi Bold" panose="020B0503020202020204" pitchFamily="34" charset="0"/>
              <a:ea typeface="Apple SD Gothic Neo" panose="02000300000000000000" pitchFamily="2" charset="-127"/>
              <a:cs typeface="Futura Medium" panose="020B0602020204020303" pitchFamily="34" charset="-79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A48924-AD1D-5242-9B4F-65AB905E8180}"/>
              </a:ext>
            </a:extLst>
          </p:cNvPr>
          <p:cNvSpPr/>
          <p:nvPr/>
        </p:nvSpPr>
        <p:spPr>
          <a:xfrm>
            <a:off x="2847248" y="995408"/>
            <a:ext cx="54264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하락세로 이어지던 </a:t>
            </a:r>
            <a:r>
              <a:rPr lang="ko-KR" altLang="en-US" sz="1600" b="1" dirty="0">
                <a:solidFill>
                  <a:srgbClr val="856F6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평균 </a:t>
            </a:r>
            <a:r>
              <a:rPr lang="ko-KR" altLang="en-US" sz="1600" b="1" dirty="0" err="1">
                <a:solidFill>
                  <a:srgbClr val="856F6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독서율은</a:t>
            </a:r>
            <a:r>
              <a:rPr lang="ko-KR" altLang="en-US" sz="1600" b="1" dirty="0">
                <a:solidFill>
                  <a:srgbClr val="856F6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코로나</a:t>
            </a:r>
            <a:r>
              <a:rPr lang="en-US" altLang="ko-KR" sz="1600" b="1" dirty="0">
                <a:solidFill>
                  <a:srgbClr val="856F6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19</a:t>
            </a:r>
            <a:r>
              <a:rPr lang="ko-KR" altLang="en-US" sz="1600" b="1" dirty="0">
                <a:solidFill>
                  <a:srgbClr val="856F6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인해 증가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하고 있다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76D6B7-D0AF-4F41-8D99-EADEFB076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48" y="1395518"/>
            <a:ext cx="8413700" cy="27762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28D732-7FA6-5A47-B732-A51C3ECEE886}"/>
              </a:ext>
            </a:extLst>
          </p:cNvPr>
          <p:cNvSpPr txBox="1"/>
          <p:nvPr/>
        </p:nvSpPr>
        <p:spPr>
          <a:xfrm>
            <a:off x="287068" y="5678155"/>
            <a:ext cx="253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Avenir Next Demi Bold" panose="020B0503020202020204" pitchFamily="34" charset="0"/>
                <a:ea typeface="Apple SD Gothic Neo" panose="02000300000000000000" pitchFamily="2" charset="-127"/>
                <a:cs typeface="Futura Medium" panose="020B0602020204020303" pitchFamily="34" charset="-79"/>
              </a:rPr>
              <a:t>Idea. Conclusion</a:t>
            </a:r>
            <a:endParaRPr lang="ko-KR" altLang="en-US" sz="2400" b="1" dirty="0">
              <a:latin typeface="Avenir Next Demi Bold" panose="020B0503020202020204" pitchFamily="34" charset="0"/>
              <a:ea typeface="Apple SD Gothic Neo" panose="02000300000000000000" pitchFamily="2" charset="-127"/>
              <a:cs typeface="Futura Medium" panose="020B0602020204020303" pitchFamily="34" charset="-79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9A427E-DD19-2F4E-9F4B-972BC837BDAF}"/>
              </a:ext>
            </a:extLst>
          </p:cNvPr>
          <p:cNvSpPr/>
          <p:nvPr/>
        </p:nvSpPr>
        <p:spPr>
          <a:xfrm>
            <a:off x="2847248" y="4868067"/>
            <a:ext cx="79317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9B828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독서를 하지 않았던 사람들과 독서를 즐기는 사람들 모두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에게 도움이 되는 서비스를 만들면 어떨까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AF6DFB-8F36-0F4C-AB7C-886FA6903D08}"/>
              </a:ext>
            </a:extLst>
          </p:cNvPr>
          <p:cNvSpPr txBox="1"/>
          <p:nvPr/>
        </p:nvSpPr>
        <p:spPr>
          <a:xfrm>
            <a:off x="287068" y="4806512"/>
            <a:ext cx="192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Avenir Next Demi Bold" panose="020B0503020202020204" pitchFamily="34" charset="0"/>
                <a:ea typeface="Apple SD Gothic Neo" panose="02000300000000000000" pitchFamily="2" charset="-127"/>
                <a:cs typeface="Futura Medium" panose="020B0602020204020303" pitchFamily="34" charset="-79"/>
              </a:rPr>
              <a:t>Idea. Insight</a:t>
            </a:r>
            <a:endParaRPr lang="ko-KR" altLang="en-US" sz="2400" b="1" dirty="0">
              <a:latin typeface="Avenir Next Demi Bold" panose="020B0503020202020204" pitchFamily="34" charset="0"/>
              <a:ea typeface="Apple SD Gothic Neo" panose="02000300000000000000" pitchFamily="2" charset="-127"/>
              <a:cs typeface="Futura Medium" panose="020B0602020204020303" pitchFamily="34" charset="-79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1FC89E-5C99-834A-820C-5EDC428E86E2}"/>
              </a:ext>
            </a:extLst>
          </p:cNvPr>
          <p:cNvSpPr/>
          <p:nvPr/>
        </p:nvSpPr>
        <p:spPr>
          <a:xfrm>
            <a:off x="2847248" y="5733691"/>
            <a:ext cx="7911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사용자에게 다양한 방식의 도서 추천 및 편리한 접근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132184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0B1485-C3AD-384E-BB3F-CEA0969B76D8}"/>
              </a:ext>
            </a:extLst>
          </p:cNvPr>
          <p:cNvSpPr/>
          <p:nvPr/>
        </p:nvSpPr>
        <p:spPr>
          <a:xfrm>
            <a:off x="156584" y="219075"/>
            <a:ext cx="2230708" cy="304800"/>
          </a:xfrm>
          <a:prstGeom prst="rect">
            <a:avLst/>
          </a:prstGeom>
          <a:solidFill>
            <a:srgbClr val="D09E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F56502-444F-F347-A070-6C587511916E}"/>
              </a:ext>
            </a:extLst>
          </p:cNvPr>
          <p:cNvSpPr/>
          <p:nvPr/>
        </p:nvSpPr>
        <p:spPr>
          <a:xfrm>
            <a:off x="7262827" y="4632996"/>
            <a:ext cx="1825623" cy="276245"/>
          </a:xfrm>
          <a:prstGeom prst="rect">
            <a:avLst/>
          </a:prstGeom>
          <a:solidFill>
            <a:srgbClr val="D09E8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C92F7D-A9EC-E94E-AF02-8797D96F917C}"/>
              </a:ext>
            </a:extLst>
          </p:cNvPr>
          <p:cNvSpPr/>
          <p:nvPr/>
        </p:nvSpPr>
        <p:spPr>
          <a:xfrm>
            <a:off x="3409326" y="4610080"/>
            <a:ext cx="1295400" cy="276245"/>
          </a:xfrm>
          <a:prstGeom prst="rect">
            <a:avLst/>
          </a:prstGeom>
          <a:solidFill>
            <a:srgbClr val="D09E8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3A7D106-12C4-0B4F-A929-E22D2B9ECD0F}"/>
              </a:ext>
            </a:extLst>
          </p:cNvPr>
          <p:cNvSpPr/>
          <p:nvPr/>
        </p:nvSpPr>
        <p:spPr>
          <a:xfrm>
            <a:off x="7219358" y="2439850"/>
            <a:ext cx="1912567" cy="191256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DDD2E6-C493-2B47-BD33-997D3715FE11}"/>
              </a:ext>
            </a:extLst>
          </p:cNvPr>
          <p:cNvSpPr/>
          <p:nvPr/>
        </p:nvSpPr>
        <p:spPr>
          <a:xfrm>
            <a:off x="3100744" y="2439849"/>
            <a:ext cx="1912567" cy="191256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CF1E4-1BAE-1248-AEC4-6659E61B9A26}"/>
              </a:ext>
            </a:extLst>
          </p:cNvPr>
          <p:cNvSpPr txBox="1"/>
          <p:nvPr/>
        </p:nvSpPr>
        <p:spPr>
          <a:xfrm>
            <a:off x="3139147" y="3134522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 err="1">
                <a:latin typeface="Rozha One" panose="02000000000000000000" pitchFamily="2" charset="0"/>
                <a:ea typeface="S-Core Dream 6 Bold" panose="020B0503030302020204" pitchFamily="34" charset="-127"/>
                <a:cs typeface="Rozha One" panose="02000000000000000000" pitchFamily="2" charset="0"/>
              </a:rPr>
              <a:t>LookBook</a:t>
            </a:r>
            <a:endParaRPr kumimoji="1" lang="ko-KR" altLang="en-US" dirty="0">
              <a:latin typeface="Rozha One" panose="02000000000000000000" pitchFamily="2" charset="0"/>
              <a:ea typeface="S-Core Dream 6 Bold" panose="020B0503030302020204" pitchFamily="34" charset="-127"/>
              <a:cs typeface="Rozha One" panose="0200000000000000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73305F-347B-D341-967E-43533A2CE6BE}"/>
              </a:ext>
            </a:extLst>
          </p:cNvPr>
          <p:cNvSpPr/>
          <p:nvPr/>
        </p:nvSpPr>
        <p:spPr>
          <a:xfrm>
            <a:off x="2368241" y="4610080"/>
            <a:ext cx="33775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책을 보다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룩북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잡지 속의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룩북처럼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최신 도서 트렌드와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</a:t>
            </a:r>
            <a:r>
              <a:rPr lang="ko-KR" altLang="en-US" sz="1600" dirty="0">
                <a:solidFill>
                  <a:srgbClr val="000000"/>
                </a:solidFill>
                <a:latin typeface="Avenir Next" panose="020B0503020202020204" pitchFamily="34" charset="0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취향저격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도서를 추천해주는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서비스입니다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A7D1C-53CC-3741-85F0-1CED79B4E6B1}"/>
              </a:ext>
            </a:extLst>
          </p:cNvPr>
          <p:cNvSpPr txBox="1"/>
          <p:nvPr/>
        </p:nvSpPr>
        <p:spPr>
          <a:xfrm>
            <a:off x="7569545" y="3134523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>
                <a:latin typeface="Rozha One" panose="02000000000000000000" pitchFamily="2" charset="0"/>
                <a:ea typeface="S-Core Dream 6 Bold" panose="020B0503030302020204" pitchFamily="34" charset="-127"/>
                <a:cs typeface="Rozha One" panose="02000000000000000000" pitchFamily="2" charset="0"/>
              </a:rPr>
              <a:t>Editor</a:t>
            </a:r>
            <a:endParaRPr kumimoji="1" lang="ko-KR" altLang="en-US" dirty="0">
              <a:latin typeface="Rozha One" panose="02000000000000000000" pitchFamily="2" charset="0"/>
              <a:ea typeface="S-Core Dream 6 Bold" panose="020B0503030302020204" pitchFamily="34" charset="-127"/>
              <a:cs typeface="Rozha One" panose="02000000000000000000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9869F-2AA9-E740-A86F-54A3B927B846}"/>
              </a:ext>
            </a:extLst>
          </p:cNvPr>
          <p:cNvSpPr/>
          <p:nvPr/>
        </p:nvSpPr>
        <p:spPr>
          <a:xfrm>
            <a:off x="6486854" y="4648181"/>
            <a:ext cx="33775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룩북의</a:t>
            </a:r>
            <a:r>
              <a:rPr lang="ko-KR" altLang="en-US" sz="1600" dirty="0">
                <a:solidFill>
                  <a:srgbClr val="000000"/>
                </a:solidFill>
                <a:latin typeface="Avenir Next" panose="020B0503020202020204" pitchFamily="34" charset="0"/>
                <a:ea typeface="Apple SD Gothic Neo" panose="02000300000000000000" pitchFamily="2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편집자</a:t>
            </a:r>
            <a:r>
              <a:rPr lang="en-US" altLang="ko-KR" sz="1600" dirty="0">
                <a:solidFill>
                  <a:srgbClr val="000000"/>
                </a:solidFill>
                <a:latin typeface="Avenir Next" panose="020B0503020202020204" pitchFamily="34" charset="0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에디터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ctr"/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잡지의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한꼭지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한꼭지를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써내려가는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에디터처럼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룩북을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완성해가는 </a:t>
            </a:r>
            <a:endParaRPr lang="en-US" altLang="ko-KR" sz="16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개발자입니다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60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ABA31-63AC-2149-9FDD-BEB2F2EC6F4E}"/>
              </a:ext>
            </a:extLst>
          </p:cNvPr>
          <p:cNvSpPr/>
          <p:nvPr/>
        </p:nvSpPr>
        <p:spPr>
          <a:xfrm>
            <a:off x="137533" y="0"/>
            <a:ext cx="229267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Intro. PJT </a:t>
            </a:r>
            <a:r>
              <a:rPr lang="en-US" altLang="ko-KR" dirty="0" err="1">
                <a:solidFill>
                  <a:srgbClr val="000000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rPr>
              <a:t>LookBook</a:t>
            </a:r>
            <a:endParaRPr lang="en-US" altLang="ko-KR" dirty="0">
              <a:solidFill>
                <a:srgbClr val="000000"/>
              </a:solidFill>
              <a:latin typeface="Avenir Next Medium" panose="020B0503020202020204" pitchFamily="34" charset="0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87E-5CB0-4F47-945F-87AAE155AF3F}"/>
              </a:ext>
            </a:extLst>
          </p:cNvPr>
          <p:cNvSpPr txBox="1"/>
          <p:nvPr/>
        </p:nvSpPr>
        <p:spPr>
          <a:xfrm>
            <a:off x="4626847" y="1441578"/>
            <a:ext cx="293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Avenir Next Demi Bold" panose="020B0503020202020204" pitchFamily="34" charset="0"/>
                <a:ea typeface="S-Core Dream 6 Bold" panose="020B0503030302020204" pitchFamily="34" charset="-127"/>
                <a:cs typeface="Futura Medium" panose="020B0602020204020303" pitchFamily="34" charset="-79"/>
              </a:rPr>
              <a:t>Why are we?</a:t>
            </a:r>
            <a:endParaRPr lang="ko-KR" altLang="en-US" sz="3600" b="1" dirty="0">
              <a:latin typeface="Avenir Next Demi Bold" panose="020B0503020202020204" pitchFamily="34" charset="0"/>
              <a:ea typeface="S-Core Dream 6 Bold" panose="020B0503030302020204" pitchFamily="34" charset="-127"/>
              <a:cs typeface="Futura Medium" panose="020B0602020204020303" pitchFamily="34" charset="-79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3A02E0D-7C0C-594A-BD08-286BF4EAF58A}"/>
              </a:ext>
            </a:extLst>
          </p:cNvPr>
          <p:cNvCxnSpPr/>
          <p:nvPr/>
        </p:nvCxnSpPr>
        <p:spPr>
          <a:xfrm>
            <a:off x="6096000" y="2439850"/>
            <a:ext cx="0" cy="327152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45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EB2F25C-CE6C-BB4A-A822-E34825348355}"/>
              </a:ext>
            </a:extLst>
          </p:cNvPr>
          <p:cNvGrpSpPr/>
          <p:nvPr/>
        </p:nvGrpSpPr>
        <p:grpSpPr>
          <a:xfrm>
            <a:off x="3716522" y="2272073"/>
            <a:ext cx="4758956" cy="2313854"/>
            <a:chOff x="3455660" y="2621279"/>
            <a:chExt cx="4758956" cy="231385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560E4DD-483B-5D4C-9E6B-2695D90C3170}"/>
                </a:ext>
              </a:extLst>
            </p:cNvPr>
            <p:cNvSpPr/>
            <p:nvPr/>
          </p:nvSpPr>
          <p:spPr>
            <a:xfrm>
              <a:off x="3455660" y="3271456"/>
              <a:ext cx="1906291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b="1" dirty="0">
                  <a:solidFill>
                    <a:srgbClr val="000000"/>
                  </a:solidFill>
                  <a:latin typeface="Avenir Next Demi Bold" panose="020B0503020202020204" pitchFamily="34" charset="0"/>
                  <a:ea typeface="Apple SD Gothic Neo" panose="02000300000000000000" pitchFamily="2" charset="-127"/>
                </a:rPr>
                <a:t>Service</a:t>
              </a:r>
              <a:endParaRPr lang="ko-KR" altLang="en-US" sz="4000" b="1" dirty="0">
                <a:latin typeface="Avenir Next Demi Bold" panose="020B0503020202020204" pitchFamily="34" charset="0"/>
                <a:ea typeface="Apple SD Gothic Neo" panose="02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29991EB-46C5-5F40-AF2C-3C4357230F91}"/>
                </a:ext>
              </a:extLst>
            </p:cNvPr>
            <p:cNvSpPr/>
            <p:nvPr/>
          </p:nvSpPr>
          <p:spPr>
            <a:xfrm>
              <a:off x="6527487" y="2621279"/>
              <a:ext cx="1687129" cy="22390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Recommend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Review &amp; Like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Search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Rent &amp; Buying</a:t>
              </a:r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C3C9E575-AE49-2243-A0E2-42E08532DF5E}"/>
                </a:ext>
              </a:extLst>
            </p:cNvPr>
            <p:cNvCxnSpPr/>
            <p:nvPr/>
          </p:nvCxnSpPr>
          <p:spPr>
            <a:xfrm>
              <a:off x="6299200" y="2784983"/>
              <a:ext cx="0" cy="21501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913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98F252B5-4B46-7F47-BF54-57573024C0FE}"/>
              </a:ext>
            </a:extLst>
          </p:cNvPr>
          <p:cNvGrpSpPr/>
          <p:nvPr/>
        </p:nvGrpSpPr>
        <p:grpSpPr>
          <a:xfrm>
            <a:off x="624979" y="1835627"/>
            <a:ext cx="6686025" cy="2878876"/>
            <a:chOff x="129144" y="1895913"/>
            <a:chExt cx="6686025" cy="287887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60B1485-C3AD-384E-BB3F-CEA0969B76D8}"/>
                </a:ext>
              </a:extLst>
            </p:cNvPr>
            <p:cNvSpPr/>
            <p:nvPr/>
          </p:nvSpPr>
          <p:spPr>
            <a:xfrm>
              <a:off x="148195" y="2114988"/>
              <a:ext cx="2368502" cy="304800"/>
            </a:xfrm>
            <a:prstGeom prst="rect">
              <a:avLst/>
            </a:prstGeom>
            <a:solidFill>
              <a:srgbClr val="FAD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7BABA31-63AC-2149-9FDD-BEB2F2EC6F4E}"/>
                </a:ext>
              </a:extLst>
            </p:cNvPr>
            <p:cNvSpPr/>
            <p:nvPr/>
          </p:nvSpPr>
          <p:spPr>
            <a:xfrm>
              <a:off x="129144" y="1895913"/>
              <a:ext cx="2471443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Service. Recommend</a:t>
              </a: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A683837-FC31-794E-9522-A0966CA36458}"/>
                </a:ext>
              </a:extLst>
            </p:cNvPr>
            <p:cNvGrpSpPr/>
            <p:nvPr/>
          </p:nvGrpSpPr>
          <p:grpSpPr>
            <a:xfrm>
              <a:off x="148195" y="2771286"/>
              <a:ext cx="6666974" cy="2003503"/>
              <a:chOff x="2860646" y="1632422"/>
              <a:chExt cx="6666974" cy="200350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5034CBF-6A3F-674B-B836-99E0424F7554}"/>
                  </a:ext>
                </a:extLst>
              </p:cNvPr>
              <p:cNvSpPr/>
              <p:nvPr/>
            </p:nvSpPr>
            <p:spPr>
              <a:xfrm>
                <a:off x="2860646" y="2909069"/>
                <a:ext cx="1723555" cy="726855"/>
              </a:xfrm>
              <a:prstGeom prst="rect">
                <a:avLst/>
              </a:prstGeom>
              <a:solidFill>
                <a:srgbClr val="DE7E7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3CBE508-0658-2F46-97EA-4AD333B1F081}"/>
                  </a:ext>
                </a:extLst>
              </p:cNvPr>
              <p:cNvSpPr/>
              <p:nvPr/>
            </p:nvSpPr>
            <p:spPr>
              <a:xfrm>
                <a:off x="2860646" y="1642332"/>
                <a:ext cx="1723555" cy="1164534"/>
              </a:xfrm>
              <a:prstGeom prst="rect">
                <a:avLst/>
              </a:prstGeom>
              <a:solidFill>
                <a:srgbClr val="9B828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BF74BCA-AE45-4844-947A-FBDEECC51AD3}"/>
                  </a:ext>
                </a:extLst>
              </p:cNvPr>
              <p:cNvSpPr/>
              <p:nvPr/>
            </p:nvSpPr>
            <p:spPr>
              <a:xfrm>
                <a:off x="8187544" y="1632422"/>
                <a:ext cx="13400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ko-KR" sz="1400" b="1" dirty="0" err="1">
                    <a:solidFill>
                      <a:srgbClr val="9B8281"/>
                    </a:solidFill>
                    <a:latin typeface="Avenir Next Demi Bold" panose="020B0503020202020204" pitchFamily="34" charset="0"/>
                  </a:rPr>
                  <a:t>UserBasedCF</a:t>
                </a:r>
                <a:endParaRPr lang="en-US" altLang="ko-KR" sz="1400" b="1" dirty="0">
                  <a:solidFill>
                    <a:srgbClr val="9B8281"/>
                  </a:solidFill>
                  <a:latin typeface="Avenir Next Demi Bold" panose="020B0503020202020204" pitchFamily="34" charset="0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3D6DF85-2970-4D4A-BEC9-59B8AB4C8F52}"/>
                  </a:ext>
                </a:extLst>
              </p:cNvPr>
              <p:cNvSpPr/>
              <p:nvPr/>
            </p:nvSpPr>
            <p:spPr>
              <a:xfrm>
                <a:off x="2923806" y="2068202"/>
                <a:ext cx="159723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특정 사용자 기준</a:t>
                </a:r>
                <a:endParaRPr lang="en-US" altLang="ko-KR" sz="1600" b="1" dirty="0">
                  <a:solidFill>
                    <a:schemeClr val="bg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1BF83B6-3CD5-CC47-BC13-E54F0E5190BB}"/>
                  </a:ext>
                </a:extLst>
              </p:cNvPr>
              <p:cNvSpPr/>
              <p:nvPr/>
            </p:nvSpPr>
            <p:spPr>
              <a:xfrm>
                <a:off x="2898930" y="3094535"/>
                <a:ext cx="164698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전체 사용자 기준</a:t>
                </a:r>
                <a:endParaRPr lang="en-US" altLang="ko-KR" sz="1600" b="1" dirty="0">
                  <a:solidFill>
                    <a:schemeClr val="bg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1125A6D-CF5A-AD41-AD85-66FC4FAB82C3}"/>
                  </a:ext>
                </a:extLst>
              </p:cNvPr>
              <p:cNvSpPr/>
              <p:nvPr/>
            </p:nvSpPr>
            <p:spPr>
              <a:xfrm>
                <a:off x="4556946" y="1642906"/>
                <a:ext cx="618159" cy="3077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>
                    <a:solidFill>
                      <a:srgbClr val="9B8281"/>
                    </a:solidFill>
                    <a:latin typeface="Apple SD Gothic Neo Medium" panose="02000300000000000000" pitchFamily="2" charset="-127"/>
                    <a:ea typeface="Apple SD Gothic Neo Medium" panose="02000300000000000000" pitchFamily="2" charset="-127"/>
                  </a:rPr>
                  <a:t>기능</a:t>
                </a:r>
                <a:r>
                  <a:rPr kumimoji="1" lang="en-US" altLang="ko-KR" sz="1400" dirty="0">
                    <a:solidFill>
                      <a:srgbClr val="9B8281"/>
                    </a:solidFill>
                    <a:latin typeface="Apple SD Gothic Neo Medium" panose="02000300000000000000" pitchFamily="2" charset="-127"/>
                    <a:ea typeface="Apple SD Gothic Neo Medium" panose="02000300000000000000" pitchFamily="2" charset="-127"/>
                  </a:rPr>
                  <a:t>1</a:t>
                </a:r>
                <a:endParaRPr kumimoji="1" lang="ko-KR" altLang="en-US" sz="1400" dirty="0">
                  <a:solidFill>
                    <a:srgbClr val="9B828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10F1F0C-C8F9-FA40-A3DD-56BCEBCF57B2}"/>
                  </a:ext>
                </a:extLst>
              </p:cNvPr>
              <p:cNvSpPr/>
              <p:nvPr/>
            </p:nvSpPr>
            <p:spPr>
              <a:xfrm>
                <a:off x="8187544" y="2044361"/>
                <a:ext cx="13400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9B8281"/>
                    </a:solidFill>
                    <a:latin typeface="Avenir Next Demi Bold" panose="020B0503020202020204" pitchFamily="34" charset="0"/>
                  </a:rPr>
                  <a:t>Item</a:t>
                </a:r>
                <a:r>
                  <a:rPr lang="en" altLang="ko-KR" sz="1400" b="1" dirty="0" err="1">
                    <a:solidFill>
                      <a:srgbClr val="9B8281"/>
                    </a:solidFill>
                    <a:latin typeface="Avenir Next Demi Bold" panose="020B0503020202020204" pitchFamily="34" charset="0"/>
                  </a:rPr>
                  <a:t>BasedCF</a:t>
                </a:r>
                <a:endParaRPr lang="en-US" altLang="ko-KR" sz="1400" b="1" dirty="0">
                  <a:solidFill>
                    <a:srgbClr val="9B8281"/>
                  </a:solidFill>
                  <a:latin typeface="Avenir Next Demi Bold" panose="020B0503020202020204" pitchFamily="34" charset="0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097B1D4-FA8F-2D45-9F5C-460925D2C3AE}"/>
                  </a:ext>
                </a:extLst>
              </p:cNvPr>
              <p:cNvSpPr/>
              <p:nvPr/>
            </p:nvSpPr>
            <p:spPr>
              <a:xfrm>
                <a:off x="8187544" y="2468312"/>
                <a:ext cx="13400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9B8281"/>
                    </a:solidFill>
                    <a:latin typeface="Avenir Next Demi Bold" panose="020B0503020202020204" pitchFamily="34" charset="0"/>
                    <a:ea typeface="Apple SD Gothic Neo" panose="02000300000000000000" pitchFamily="2" charset="-127"/>
                  </a:rPr>
                  <a:t>CBF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565A46C-D308-BE4B-B536-32B24A69BE6C}"/>
                  </a:ext>
                </a:extLst>
              </p:cNvPr>
              <p:cNvSpPr/>
              <p:nvPr/>
            </p:nvSpPr>
            <p:spPr>
              <a:xfrm>
                <a:off x="5080270" y="1642905"/>
                <a:ext cx="3378278" cy="3077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사용자와 유사한 사용자가 본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”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 도서 추천</a:t>
                </a:r>
                <a:endPara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76C926D-8E54-A74B-BC42-0103D48CB35B}"/>
                  </a:ext>
                </a:extLst>
              </p:cNvPr>
              <p:cNvSpPr/>
              <p:nvPr/>
            </p:nvSpPr>
            <p:spPr>
              <a:xfrm>
                <a:off x="4556946" y="2061983"/>
                <a:ext cx="618159" cy="3077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>
                    <a:solidFill>
                      <a:srgbClr val="9B8281"/>
                    </a:solidFill>
                    <a:latin typeface="Apple SD Gothic Neo Medium" panose="02000300000000000000" pitchFamily="2" charset="-127"/>
                    <a:ea typeface="Apple SD Gothic Neo Medium" panose="02000300000000000000" pitchFamily="2" charset="-127"/>
                  </a:rPr>
                  <a:t>기능</a:t>
                </a:r>
                <a:r>
                  <a:rPr kumimoji="1" lang="en-US" altLang="ko-KR" sz="1400" dirty="0">
                    <a:solidFill>
                      <a:srgbClr val="9B8281"/>
                    </a:solidFill>
                    <a:latin typeface="Apple SD Gothic Neo Medium" panose="02000300000000000000" pitchFamily="2" charset="-127"/>
                    <a:ea typeface="Apple SD Gothic Neo Medium" panose="02000300000000000000" pitchFamily="2" charset="-127"/>
                  </a:rPr>
                  <a:t>2</a:t>
                </a:r>
                <a:endParaRPr kumimoji="1" lang="ko-KR" altLang="en-US" sz="1400" dirty="0">
                  <a:solidFill>
                    <a:srgbClr val="9B828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03B58E4-2D00-D14D-8ECD-51F29AA55833}"/>
                  </a:ext>
                </a:extLst>
              </p:cNvPr>
              <p:cNvSpPr/>
              <p:nvPr/>
            </p:nvSpPr>
            <p:spPr>
              <a:xfrm>
                <a:off x="5080270" y="2061982"/>
                <a:ext cx="3378278" cy="3077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높은 평점을 준 도서와 비슷한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”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 도서 추천</a:t>
                </a:r>
                <a:endPara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A4BCFEB-0E3D-B24C-8011-3D46B22DA261}"/>
                  </a:ext>
                </a:extLst>
              </p:cNvPr>
              <p:cNvSpPr/>
              <p:nvPr/>
            </p:nvSpPr>
            <p:spPr>
              <a:xfrm>
                <a:off x="4556946" y="2499091"/>
                <a:ext cx="618159" cy="3077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>
                    <a:solidFill>
                      <a:srgbClr val="9B8281"/>
                    </a:solidFill>
                    <a:latin typeface="Apple SD Gothic Neo Medium" panose="02000300000000000000" pitchFamily="2" charset="-127"/>
                    <a:ea typeface="Apple SD Gothic Neo Medium" panose="02000300000000000000" pitchFamily="2" charset="-127"/>
                  </a:rPr>
                  <a:t>기능</a:t>
                </a:r>
                <a:r>
                  <a:rPr kumimoji="1" lang="en-US" altLang="ko-KR" sz="1400" dirty="0">
                    <a:solidFill>
                      <a:srgbClr val="9B8281"/>
                    </a:solidFill>
                    <a:latin typeface="Apple SD Gothic Neo Medium" panose="02000300000000000000" pitchFamily="2" charset="-127"/>
                    <a:ea typeface="Apple SD Gothic Neo Medium" panose="02000300000000000000" pitchFamily="2" charset="-127"/>
                  </a:rPr>
                  <a:t>3</a:t>
                </a:r>
                <a:endParaRPr kumimoji="1" lang="ko-KR" altLang="en-US" sz="1400" dirty="0">
                  <a:solidFill>
                    <a:srgbClr val="9B8281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D04EA55-BE93-1849-85A5-C44081129A0A}"/>
                  </a:ext>
                </a:extLst>
              </p:cNvPr>
              <p:cNvSpPr/>
              <p:nvPr/>
            </p:nvSpPr>
            <p:spPr>
              <a:xfrm>
                <a:off x="5073340" y="2499090"/>
                <a:ext cx="3530738" cy="3077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사용자가 선택한 도서와 유사한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”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 도서 추천</a:t>
                </a:r>
                <a:endPara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83D6617-19DF-C947-837A-837CB7DEBEBE}"/>
                  </a:ext>
                </a:extLst>
              </p:cNvPr>
              <p:cNvSpPr/>
              <p:nvPr/>
            </p:nvSpPr>
            <p:spPr>
              <a:xfrm>
                <a:off x="4556946" y="2934237"/>
                <a:ext cx="618159" cy="3077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>
                    <a:solidFill>
                      <a:srgbClr val="DE7E73"/>
                    </a:solidFill>
                    <a:latin typeface="Apple SD Gothic Neo Medium" panose="02000300000000000000" pitchFamily="2" charset="-127"/>
                    <a:ea typeface="Apple SD Gothic Neo Medium" panose="02000300000000000000" pitchFamily="2" charset="-127"/>
                  </a:rPr>
                  <a:t>기능</a:t>
                </a:r>
                <a:r>
                  <a:rPr kumimoji="1" lang="en-US" altLang="ko-KR" sz="1400" dirty="0">
                    <a:solidFill>
                      <a:srgbClr val="DE7E73"/>
                    </a:solidFill>
                    <a:latin typeface="Apple SD Gothic Neo Medium" panose="02000300000000000000" pitchFamily="2" charset="-127"/>
                    <a:ea typeface="Apple SD Gothic Neo Medium" panose="02000300000000000000" pitchFamily="2" charset="-127"/>
                  </a:rPr>
                  <a:t>1</a:t>
                </a:r>
                <a:endParaRPr kumimoji="1" lang="ko-KR" altLang="en-US" sz="1400" dirty="0">
                  <a:solidFill>
                    <a:srgbClr val="DE7E73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775894C-A91B-F24A-876E-8D138077D9CD}"/>
                  </a:ext>
                </a:extLst>
              </p:cNvPr>
              <p:cNvSpPr/>
              <p:nvPr/>
            </p:nvSpPr>
            <p:spPr>
              <a:xfrm>
                <a:off x="5080270" y="2934236"/>
                <a:ext cx="3378278" cy="30777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“Top 10”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도서 추천</a:t>
                </a:r>
                <a:endPara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3244F1B-3E22-1A45-B2D6-DA43FE4E41E6}"/>
                  </a:ext>
                </a:extLst>
              </p:cNvPr>
              <p:cNvSpPr/>
              <p:nvPr/>
            </p:nvSpPr>
            <p:spPr>
              <a:xfrm>
                <a:off x="4556946" y="3328147"/>
                <a:ext cx="618159" cy="3077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>
                    <a:solidFill>
                      <a:srgbClr val="DE7E73"/>
                    </a:solidFill>
                    <a:latin typeface="Apple SD Gothic Neo Medium" panose="02000300000000000000" pitchFamily="2" charset="-127"/>
                    <a:ea typeface="Apple SD Gothic Neo Medium" panose="02000300000000000000" pitchFamily="2" charset="-127"/>
                  </a:rPr>
                  <a:t>기능</a:t>
                </a:r>
                <a:r>
                  <a:rPr kumimoji="1" lang="en-US" altLang="ko-KR" sz="1400" dirty="0">
                    <a:solidFill>
                      <a:srgbClr val="DE7E73"/>
                    </a:solidFill>
                    <a:latin typeface="Apple SD Gothic Neo Medium" panose="02000300000000000000" pitchFamily="2" charset="-127"/>
                    <a:ea typeface="Apple SD Gothic Neo Medium" panose="02000300000000000000" pitchFamily="2" charset="-127"/>
                  </a:rPr>
                  <a:t>2</a:t>
                </a:r>
                <a:endParaRPr kumimoji="1" lang="ko-KR" altLang="en-US" sz="1400" dirty="0">
                  <a:solidFill>
                    <a:srgbClr val="DE7E73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6671F21-F483-1C4D-B200-9C5D95CB431F}"/>
                  </a:ext>
                </a:extLst>
              </p:cNvPr>
              <p:cNvSpPr/>
              <p:nvPr/>
            </p:nvSpPr>
            <p:spPr>
              <a:xfrm>
                <a:off x="5080270" y="3328146"/>
                <a:ext cx="3378278" cy="30777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“Best Review”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Avenir Next Medium" panose="020B0503020202020204" pitchFamily="34" charset="0"/>
                    <a:ea typeface="Apple SD Gothic Neo" panose="02000300000000000000" pitchFamily="2" charset="-127"/>
                  </a:rPr>
                  <a:t>도서 추천</a:t>
                </a:r>
                <a:endParaRPr lang="en-US" altLang="ko-KR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73AF2CD-E896-4A44-A623-B737F7C06050}"/>
              </a:ext>
            </a:extLst>
          </p:cNvPr>
          <p:cNvGrpSpPr/>
          <p:nvPr/>
        </p:nvGrpSpPr>
        <p:grpSpPr>
          <a:xfrm>
            <a:off x="8008677" y="1818398"/>
            <a:ext cx="3548280" cy="1805023"/>
            <a:chOff x="7060723" y="1895913"/>
            <a:chExt cx="3548280" cy="180502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BBA4BF0-D50E-8C44-89A6-483A3E7E5806}"/>
                </a:ext>
              </a:extLst>
            </p:cNvPr>
            <p:cNvSpPr/>
            <p:nvPr/>
          </p:nvSpPr>
          <p:spPr>
            <a:xfrm>
              <a:off x="7079773" y="2114988"/>
              <a:ext cx="2433341" cy="304800"/>
            </a:xfrm>
            <a:prstGeom prst="rect">
              <a:avLst/>
            </a:prstGeom>
            <a:solidFill>
              <a:srgbClr val="FAD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CBA8E80-4D88-C44D-8BB5-1CF2D5D50172}"/>
                </a:ext>
              </a:extLst>
            </p:cNvPr>
            <p:cNvSpPr/>
            <p:nvPr/>
          </p:nvSpPr>
          <p:spPr>
            <a:xfrm>
              <a:off x="7060723" y="1895913"/>
              <a:ext cx="2586616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Service. Review &amp; Like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393001-6179-3A4A-8B97-19F46B2E7946}"/>
                </a:ext>
              </a:extLst>
            </p:cNvPr>
            <p:cNvSpPr/>
            <p:nvPr/>
          </p:nvSpPr>
          <p:spPr>
            <a:xfrm>
              <a:off x="7079773" y="2771286"/>
              <a:ext cx="1723555" cy="425870"/>
            </a:xfrm>
            <a:prstGeom prst="rect">
              <a:avLst/>
            </a:prstGeom>
            <a:solidFill>
              <a:srgbClr val="9B828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E598263-4618-BA45-8872-59B53E448B94}"/>
                </a:ext>
              </a:extLst>
            </p:cNvPr>
            <p:cNvSpPr/>
            <p:nvPr/>
          </p:nvSpPr>
          <p:spPr>
            <a:xfrm>
              <a:off x="7142932" y="2814944"/>
              <a:ext cx="15972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Review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DB96A9F-9571-724E-9A25-E97A60B32581}"/>
                </a:ext>
              </a:extLst>
            </p:cNvPr>
            <p:cNvSpPr/>
            <p:nvPr/>
          </p:nvSpPr>
          <p:spPr>
            <a:xfrm>
              <a:off x="8803322" y="2814944"/>
              <a:ext cx="1805681" cy="3077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도서 평점 및 리뷰 작성</a:t>
              </a:r>
              <a:endPara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B95012B-7D08-EC42-AA19-1715FF191AA0}"/>
                </a:ext>
              </a:extLst>
            </p:cNvPr>
            <p:cNvSpPr/>
            <p:nvPr/>
          </p:nvSpPr>
          <p:spPr>
            <a:xfrm>
              <a:off x="7079773" y="3275065"/>
              <a:ext cx="1723555" cy="425871"/>
            </a:xfrm>
            <a:prstGeom prst="rect">
              <a:avLst/>
            </a:prstGeom>
            <a:solidFill>
              <a:srgbClr val="DE7E7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89C605-9F68-6641-B266-77D1E459586E}"/>
                </a:ext>
              </a:extLst>
            </p:cNvPr>
            <p:cNvSpPr/>
            <p:nvPr/>
          </p:nvSpPr>
          <p:spPr>
            <a:xfrm>
              <a:off x="7104431" y="3318723"/>
              <a:ext cx="16469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Like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595E21A-7078-6D4A-AB91-6926D808BF30}"/>
                </a:ext>
              </a:extLst>
            </p:cNvPr>
            <p:cNvSpPr/>
            <p:nvPr/>
          </p:nvSpPr>
          <p:spPr>
            <a:xfrm>
              <a:off x="8803322" y="3341110"/>
              <a:ext cx="1805681" cy="3077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  <a:latin typeface="Avenir Next Medium" panose="020B0503020202020204" pitchFamily="34" charset="0"/>
                  <a:ea typeface="Apple SD Gothic Neo" panose="02000300000000000000" pitchFamily="2" charset="-127"/>
                </a:rPr>
                <a:t>관심 도서 저장</a:t>
              </a:r>
              <a:endParaRPr lang="en-US" altLang="ko-KR" sz="1400" dirty="0">
                <a:solidFill>
                  <a:schemeClr val="tx1"/>
                </a:solidFill>
                <a:latin typeface="Avenir Next Medium" panose="020B0503020202020204" pitchFamily="34" charset="0"/>
                <a:ea typeface="Apple SD Gothic Neo" panose="02000300000000000000" pitchFamily="2" charset="-127"/>
              </a:endParaRPr>
            </a:p>
          </p:txBody>
        </p: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B25D81B8-37F3-D945-A743-B18E1C7DF18C}"/>
              </a:ext>
            </a:extLst>
          </p:cNvPr>
          <p:cNvCxnSpPr>
            <a:cxnSpLocks/>
          </p:cNvCxnSpPr>
          <p:nvPr/>
        </p:nvCxnSpPr>
        <p:spPr>
          <a:xfrm>
            <a:off x="7631186" y="2054702"/>
            <a:ext cx="0" cy="26598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6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376</Words>
  <Application>Microsoft Macintosh PowerPoint</Application>
  <PresentationFormat>와이드스크린</PresentationFormat>
  <Paragraphs>118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맑은 고딕</vt:lpstr>
      <vt:lpstr>Apple SD Gothic Neo SemiBold</vt:lpstr>
      <vt:lpstr>Rozha One</vt:lpstr>
      <vt:lpstr>Apple SD Gothic Neo</vt:lpstr>
      <vt:lpstr>Avenir Next Demi Bold</vt:lpstr>
      <vt:lpstr>Apple SD Gothic Neo Medium</vt:lpstr>
      <vt:lpstr>Avenir Next</vt:lpstr>
      <vt:lpstr>Avenir Next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LookBook</dc:title>
  <dc:subject/>
  <dc:creator>서 민영</dc:creator>
  <cp:keywords/>
  <dc:description/>
  <cp:lastModifiedBy>서 민영</cp:lastModifiedBy>
  <cp:revision>78</cp:revision>
  <dcterms:created xsi:type="dcterms:W3CDTF">2021-09-16T05:10:59Z</dcterms:created>
  <dcterms:modified xsi:type="dcterms:W3CDTF">2021-09-16T15:25:23Z</dcterms:modified>
  <cp:category/>
</cp:coreProperties>
</file>